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3.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2" r:id="rId4"/>
    <p:sldMasterId id="2147483664" r:id="rId5"/>
    <p:sldMasterId id="2147483666" r:id="rId6"/>
    <p:sldMasterId id="2147483668" r:id="rId7"/>
  </p:sldMasterIdLst>
  <p:notesMasterIdLst>
    <p:notesMasterId r:id="rId9"/>
  </p:notesMasterIdLst>
  <p:sldIdLst>
    <p:sldId id="256" r:id="rId8"/>
    <p:sldId id="257" r:id="rId10"/>
    <p:sldId id="258" r:id="rId11"/>
    <p:sldId id="303" r:id="rId12"/>
    <p:sldId id="260" r:id="rId13"/>
    <p:sldId id="262" r:id="rId14"/>
    <p:sldId id="263" r:id="rId15"/>
    <p:sldId id="297" r:id="rId16"/>
    <p:sldId id="264" r:id="rId17"/>
    <p:sldId id="265" r:id="rId18"/>
    <p:sldId id="266" r:id="rId19"/>
    <p:sldId id="299" r:id="rId20"/>
    <p:sldId id="300" r:id="rId21"/>
    <p:sldId id="269" r:id="rId22"/>
    <p:sldId id="301" r:id="rId23"/>
    <p:sldId id="270" r:id="rId24"/>
    <p:sldId id="271" r:id="rId25"/>
  </p:sldIdLst>
  <p:sldSz cx="12192000" cy="6858000"/>
  <p:notesSz cx="6858000" cy="9144000"/>
  <p:custDataLst>
    <p:tags r:id="rId2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00" userDrawn="1">
          <p15:clr>
            <a:srgbClr val="747775"/>
          </p15:clr>
        </p15:guide>
        <p15:guide id="2" pos="296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554F2FC-47F3-4EAF-B5D7-61143E9EB01A}" styleName="{385b2ea8-0d66-414d-9127-dde3b277f022}">
    <a:wholeTbl>
      <a:tcTxStyle>
        <a:fontRef idx="none">
          <a:prstClr val="black"/>
        </a:fontRef>
      </a:tcTxStyle>
      <a:tcStyle>
        <a:tcBdr>
          <a:top>
            <a:ln w="76200" cmpd="sng">
              <a:solidFill>
                <a:srgbClr val="339669"/>
              </a:solidFill>
            </a:ln>
          </a:top>
          <a:bottom>
            <a:ln w="76200" cmpd="sng">
              <a:solidFill>
                <a:srgbClr val="339669"/>
              </a:solidFill>
            </a:ln>
          </a:bottom>
        </a:tcBdr>
        <a:fill>
          <a:solidFill>
            <a:srgbClr val="FFFFFF"/>
          </a:solidFill>
        </a:fill>
      </a:tcStyle>
    </a:wholeTbl>
    <a:band1H>
      <a:tcTxStyle>
        <a:fontRef idx="none">
          <a:prstClr val="black"/>
        </a:fontRef>
      </a:tcTxStyle>
      <a:tcStyle>
        <a:tcBdr/>
        <a:fill>
          <a:solidFill>
            <a:srgbClr val="E0F7EF"/>
          </a:solidFill>
        </a:fill>
      </a:tcStyle>
    </a:band1H>
    <a:firstRow>
      <a:tcTxStyle>
        <a:fontRef idx="none">
          <a:prstClr val="black"/>
        </a:fontRef>
      </a:tcTxStyle>
      <a:tcStyle>
        <a:tcBdr/>
        <a:fill>
          <a:solidFill>
            <a:srgbClr val="339669"/>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00"/>
        <p:guide pos="296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gs" Target="tags/tag59.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参加准易文化2026年秋季新品发布会。今天，我们将向各位展示我们精心打造的一系列教育产品，并详细介绍我们为合作伙伴提供的全方位增值服务。我们相信，通过精准的教学内容和优质的服务，能够助力广大师生在新的学年取得更优异的成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我们的寒暑假作业系列。这套作业严格依据教材和考试大纲编写，旨在帮助学生在假期高效复习，巩固所学。同样，购买的学校也将享受到免费的手机端题库和教学PPT资源，让假期学习也能得到专业指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寒假作业的详细信息，包括高一高二的常规作业和高三的全科通关集训。所有书籍均由南京出版社出版，定价在18到29元之间，并严格遵循湖北省技能考试大纲，且部分教材与高教社教材配套，能很好地满足不同年级中职生的寒假复习需求。</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除了纸质资料，我们还提供强大的线上支持。已采购相关产品的学校，将享受试题同步更新、寒暑假免费刷题等服务。此外，如已购买“专业课大通关”模块，学生还能免费使用配套的手机端刷题功能，让学习方式更灵活、更高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需要强调的是，今天介绍的所有增值服务都不是终点。我们承诺，将根据市场反馈和教学需求，不断优化和升级我们的服务内容，为各位合作伙伴提供最优质、最及时的支持。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需要强调的是，今天介绍的所有增值服务都不是终点。我们承诺，将根据市场反馈和教学需求，不断优化和升级我们的服务内容，为各位合作伙伴提供最优质、最及时的支持。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最后，衷心预祝所有使用准易文化产品的学子们，在即将到来的高考中取得优异成绩，更进一筹，再添佳绩！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我们的理念是“因为精准，所以容易”。我们相信，通过精准的内容和专业的服务，能够让学习变得更加轻松高效。我的介绍到此结束，谢谢大家！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发布会将围绕五个核心部分展开。首先，我们将介绍针对高三学生的文化课大通关系列，为大家解决备考中的痛点；接着是高一高二的语数英同步学案，帮助低年级同学打好基础；然后是针对技能高考的专业课大通关，解决专业技能提升难题；之后是至关重要的高三模拟冲刺卷，让学生身临其境感受高考；最后是帮助学生在假期巩固知识的寒暑假作业系列，帮助大家利用碎片时间弯道超车。</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来看我们的王牌产品——高三文化课大通关系列。这套书分为语文、数学、英语三科，采用“三合一”的创新设计，将知识点、练习和集训融为一体。更重要的是，采购这套书的学校将享受到五项超值服务，包括免费的全省质量监测、教研活动、冲刺卷、手机刷题以及专业的志愿填报指导，全方位助力高三学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可以看到，我们的专业课大通关系列覆盖了湖北省技能高考的主要专业方向。每本书都由行业专家和一线教师联合编写，确保内容的专业性和实用性。无论是机械、会计、计算机这些热门专业，还是建筑、护理、农学等特色方向，我们都为考生提供了从基础到提升的全面备考方案，助力大家在技能高考中脱颖而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针对高一高二学生的同步学案系列。这套学案同样采用“三册合一”的设计，紧密贴合教学进度。采购学校将获得免费的期中期末质量监测、教研活动参与权以及配套的教学PPT，帮助教师高效教学，学生扎实掌握基础知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对于技能高考的学生，我们推出了覆盖多个热门专业的专业课大通关系列。这套书不仅包含理论知识，更强化了技能操作训练。我们为采购学校提供每月一次的免费机考调考服务和详尽的数据分析报告，帮助老师精准掌握学生学习情况，及时调整教学策略。</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可以看到，我们的专业课大通关系列覆盖了湖北省技能高考的主要专业方向。每本书都由行业专家和一线教师联合编写，确保内容的专业性和实用性。无论是机械、会计、计算机这些热门专业，还是建筑、护理、农学等特色方向，我们都为考生提供了从基础到提升的全面备考方案，助力大家在技能高考中脱颖而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考前冲刺阶段，一套高质量的模拟卷至关重要。我们的高三模拟冲刺卷，包含15套模拟和10套临门一脚卷，并赠送对应专业的练习题。购买的学校将免费获得手机端的专业课题库和文化课试卷的配套教学PPT，帮助学生进行最后的查漏补缺和实战演练。</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这就是我们的模拟冲刺卷系列。设计上突出了年份和“临门一脚”的概念，给学生带来考前的紧迫感和信心。内容上，我们紧扣最新考纲，确保每一道题都具有实战价值。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7.svg"/><Relationship Id="rId3" Type="http://schemas.openxmlformats.org/officeDocument/2006/relationships/image" Target="../media/image26.jpeg"/><Relationship Id="rId2" Type="http://schemas.openxmlformats.org/officeDocument/2006/relationships/tags" Target="../tags/tag35.xml"/><Relationship Id="rId17" Type="http://schemas.openxmlformats.org/officeDocument/2006/relationships/notesSlide" Target="../notesSlides/notesSlide9.xml"/><Relationship Id="rId16" Type="http://schemas.openxmlformats.org/officeDocument/2006/relationships/slideLayout" Target="../slideLayouts/slideLayout12.xml"/><Relationship Id="rId15" Type="http://schemas.openxmlformats.org/officeDocument/2006/relationships/image" Target="../media/image1.png"/><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image" Target="../media/image29.svg"/><Relationship Id="rId10" Type="http://schemas.openxmlformats.org/officeDocument/2006/relationships/image" Target="../media/image28.jpeg"/><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2.xml"/><Relationship Id="rId7" Type="http://schemas.openxmlformats.org/officeDocument/2006/relationships/image" Target="../media/image1.png"/><Relationship Id="rId6" Type="http://schemas.openxmlformats.org/officeDocument/2006/relationships/image" Target="../media/image19.svg"/><Relationship Id="rId5" Type="http://schemas.openxmlformats.org/officeDocument/2006/relationships/image" Target="../media/image34.jpeg"/><Relationship Id="rId4" Type="http://schemas.openxmlformats.org/officeDocument/2006/relationships/image" Target="../media/image33.svg"/><Relationship Id="rId3" Type="http://schemas.openxmlformats.org/officeDocument/2006/relationships/image" Target="../media/image32.jpeg"/><Relationship Id="rId2" Type="http://schemas.openxmlformats.org/officeDocument/2006/relationships/image" Target="../media/image31.svg"/><Relationship Id="rId1" Type="http://schemas.openxmlformats.org/officeDocument/2006/relationships/image" Target="../media/image30.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3.xml"/><Relationship Id="rId3" Type="http://schemas.openxmlformats.org/officeDocument/2006/relationships/image" Target="../media/image1.png"/><Relationship Id="rId2" Type="http://schemas.openxmlformats.org/officeDocument/2006/relationships/image" Target="../media/image36.svg"/><Relationship Id="rId1" Type="http://schemas.openxmlformats.org/officeDocument/2006/relationships/image" Target="../media/image35.jpeg"/></Relationships>
</file>

<file path=ppt/slides/_rels/slide13.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image" Target="../media/image38.svg"/><Relationship Id="rId4" Type="http://schemas.openxmlformats.org/officeDocument/2006/relationships/image" Target="../media/image37.jpeg"/><Relationship Id="rId3" Type="http://schemas.openxmlformats.org/officeDocument/2006/relationships/tags" Target="../tags/tag46.xml"/><Relationship Id="rId24" Type="http://schemas.openxmlformats.org/officeDocument/2006/relationships/notesSlide" Target="../notesSlides/notesSlide12.xml"/><Relationship Id="rId23" Type="http://schemas.openxmlformats.org/officeDocument/2006/relationships/slideLayout" Target="../slideLayouts/slideLayout14.xml"/><Relationship Id="rId22" Type="http://schemas.openxmlformats.org/officeDocument/2006/relationships/image" Target="../media/image1.png"/><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45.xml"/><Relationship Id="rId19" Type="http://schemas.openxmlformats.org/officeDocument/2006/relationships/image" Target="../media/image36.svg"/><Relationship Id="rId18" Type="http://schemas.openxmlformats.org/officeDocument/2006/relationships/image" Target="../media/image35.jpeg"/><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image" Target="../media/image40.svg"/><Relationship Id="rId11" Type="http://schemas.openxmlformats.org/officeDocument/2006/relationships/image" Target="../media/image39.jpeg"/><Relationship Id="rId10" Type="http://schemas.openxmlformats.org/officeDocument/2006/relationships/tags" Target="../tags/tag51.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5.xml"/><Relationship Id="rId3" Type="http://schemas.openxmlformats.org/officeDocument/2006/relationships/image" Target="../media/image1.png"/><Relationship Id="rId2" Type="http://schemas.openxmlformats.org/officeDocument/2006/relationships/image" Target="../media/image42.svg"/><Relationship Id="rId1"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2.xml"/><Relationship Id="rId17" Type="http://schemas.openxmlformats.org/officeDocument/2006/relationships/slideLayout" Target="../slideLayouts/slideLayout12.xml"/><Relationship Id="rId16" Type="http://schemas.openxmlformats.org/officeDocument/2006/relationships/image" Target="../media/image1.png"/><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2.xml"/><Relationship Id="rId7" Type="http://schemas.openxmlformats.org/officeDocument/2006/relationships/image" Target="../media/image1.png"/><Relationship Id="rId6" Type="http://schemas.openxmlformats.org/officeDocument/2006/relationships/image" Target="../media/image7.svg"/><Relationship Id="rId5" Type="http://schemas.openxmlformats.org/officeDocument/2006/relationships/image" Target="../media/image6.jpeg"/><Relationship Id="rId4" Type="http://schemas.openxmlformats.org/officeDocument/2006/relationships/image" Target="../media/image5.svg"/><Relationship Id="rId3" Type="http://schemas.openxmlformats.org/officeDocument/2006/relationships/image" Target="../media/image4.jpeg"/><Relationship Id="rId2" Type="http://schemas.openxmlformats.org/officeDocument/2006/relationships/image" Target="../media/image3.sv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6.xml"/><Relationship Id="rId2" Type="http://schemas.openxmlformats.org/officeDocument/2006/relationships/image" Target="../media/image1.png"/><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2.xml"/><Relationship Id="rId7" Type="http://schemas.openxmlformats.org/officeDocument/2006/relationships/image" Target="../media/image1.png"/><Relationship Id="rId6" Type="http://schemas.openxmlformats.org/officeDocument/2006/relationships/image" Target="../media/image13.svg"/><Relationship Id="rId5" Type="http://schemas.openxmlformats.org/officeDocument/2006/relationships/image" Target="../media/image12.jpeg"/><Relationship Id="rId4" Type="http://schemas.openxmlformats.org/officeDocument/2006/relationships/image" Target="../media/image11.svg"/><Relationship Id="rId3" Type="http://schemas.openxmlformats.org/officeDocument/2006/relationships/image" Target="../media/image10.jpeg"/><Relationship Id="rId2" Type="http://schemas.openxmlformats.org/officeDocument/2006/relationships/image" Target="../media/image9.sv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5.svg"/><Relationship Id="rId4" Type="http://schemas.openxmlformats.org/officeDocument/2006/relationships/image" Target="../media/image14.jpeg"/><Relationship Id="rId3" Type="http://schemas.openxmlformats.org/officeDocument/2006/relationships/tags" Target="../tags/tag19.xml"/><Relationship Id="rId24" Type="http://schemas.openxmlformats.org/officeDocument/2006/relationships/notesSlide" Target="../notesSlides/notesSlide6.xml"/><Relationship Id="rId23" Type="http://schemas.openxmlformats.org/officeDocument/2006/relationships/slideLayout" Target="../slideLayouts/slideLayout12.xml"/><Relationship Id="rId22" Type="http://schemas.openxmlformats.org/officeDocument/2006/relationships/image" Target="../media/image1.png"/><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8.xml"/><Relationship Id="rId19" Type="http://schemas.openxmlformats.org/officeDocument/2006/relationships/image" Target="../media/image19.svg"/><Relationship Id="rId18" Type="http://schemas.openxmlformats.org/officeDocument/2006/relationships/image" Target="../media/image18.jpeg"/><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image" Target="../media/image17.svg"/><Relationship Id="rId11" Type="http://schemas.openxmlformats.org/officeDocument/2006/relationships/image" Target="../media/image16.jpeg"/><Relationship Id="rId10" Type="http://schemas.openxmlformats.org/officeDocument/2006/relationships/tags" Target="../tags/tag24.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23.svg"/><Relationship Id="rId7" Type="http://schemas.openxmlformats.org/officeDocument/2006/relationships/image" Target="../media/image22.jpeg"/><Relationship Id="rId6" Type="http://schemas.openxmlformats.org/officeDocument/2006/relationships/image" Target="../media/image7.svg"/><Relationship Id="rId5" Type="http://schemas.openxmlformats.org/officeDocument/2006/relationships/image" Target="../media/image6.jpeg"/><Relationship Id="rId4" Type="http://schemas.openxmlformats.org/officeDocument/2006/relationships/image" Target="../media/image21.svg"/><Relationship Id="rId3" Type="http://schemas.openxmlformats.org/officeDocument/2006/relationships/image" Target="../media/image20.jpeg"/><Relationship Id="rId2" Type="http://schemas.openxmlformats.org/officeDocument/2006/relationships/image" Target="../media/image9.svg"/><Relationship Id="rId13" Type="http://schemas.openxmlformats.org/officeDocument/2006/relationships/notesSlide" Target="../notesSlides/notesSlide8.xml"/><Relationship Id="rId12" Type="http://schemas.openxmlformats.org/officeDocument/2006/relationships/slideLayout" Target="../slideLayouts/slideLayout12.xml"/><Relationship Id="rId11" Type="http://schemas.openxmlformats.org/officeDocument/2006/relationships/image" Target="../media/image1.png"/><Relationship Id="rId10" Type="http://schemas.openxmlformats.org/officeDocument/2006/relationships/image" Target="../media/image25.sv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1F8E9">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1778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湖北</a:t>
            </a:r>
            <a:r>
              <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准易</a:t>
            </a:r>
            <a:r>
              <a:rPr lang="zh-CN" alt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教育研究院</a:t>
            </a:r>
            <a:endParaRPr lang="en-US" sz="1100"/>
          </a:p>
        </p:txBody>
      </p:sp>
      <p:sp>
        <p:nvSpPr>
          <p:cNvPr id="3" name="AutoShape 3"/>
          <p:cNvSpPr/>
          <p:nvPr/>
        </p:nvSpPr>
        <p:spPr>
          <a:xfrm>
            <a:off x="4572000" y="2844800"/>
            <a:ext cx="1016000" cy="762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0" y="2921000"/>
            <a:ext cx="12192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2026年秋季新品展示 &amp; 增值服务介绍</a:t>
            </a:r>
            <a:endParaRPr lang="en-US" sz="1100"/>
          </a:p>
        </p:txBody>
      </p:sp>
      <p:sp>
        <p:nvSpPr>
          <p:cNvPr id="5" name="AutoShape 5"/>
          <p:cNvSpPr/>
          <p:nvPr/>
        </p:nvSpPr>
        <p:spPr>
          <a:xfrm>
            <a:off x="0" y="5334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精准教学 · 优质服务 · 共创未来</a:t>
            </a:r>
            <a:endParaRPr lang="en-US" sz="1100"/>
          </a:p>
        </p:txBody>
      </p:sp>
      <p:sp>
        <p:nvSpPr>
          <p:cNvPr id="6" name="文本框 5"/>
          <p:cNvSpPr txBox="1"/>
          <p:nvPr/>
        </p:nvSpPr>
        <p:spPr>
          <a:xfrm>
            <a:off x="4859020" y="4404360"/>
            <a:ext cx="2630805" cy="583565"/>
          </a:xfrm>
          <a:prstGeom prst="rect">
            <a:avLst/>
          </a:prstGeom>
          <a:noFill/>
        </p:spPr>
        <p:txBody>
          <a:bodyPr wrap="square" rtlCol="0">
            <a:spAutoFit/>
          </a:bodyPr>
          <a:p>
            <a:r>
              <a:rPr lang="en-US" altLang="zh-CN" sz="3200"/>
              <a:t>2026.5.10</a:t>
            </a:r>
            <a:endParaRPr lang="en-US" altLang="zh-CN" sz="3200"/>
          </a:p>
        </p:txBody>
      </p:sp>
      <p:pic>
        <p:nvPicPr>
          <p:cNvPr id="7" name="图片 6"/>
          <p:cNvPicPr>
            <a:picLocks noChangeAspect="1"/>
          </p:cNvPicPr>
          <p:nvPr/>
        </p:nvPicPr>
        <p:blipFill>
          <a:blip r:embed="rId1"/>
          <a:stretch>
            <a:fillRect/>
          </a:stretch>
        </p:blipFill>
        <p:spPr>
          <a:xfrm>
            <a:off x="7832725" y="0"/>
            <a:ext cx="4359275" cy="7359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高三文化+专业冲刺复习资料</a:t>
            </a:r>
            <a:endParaRPr lang="en-US" sz="1100"/>
          </a:p>
        </p:txBody>
      </p:sp>
      <p:sp>
        <p:nvSpPr>
          <p:cNvPr id="3" name="AutoShape 3"/>
          <p:cNvSpPr/>
          <p:nvPr>
            <p:custDataLst>
              <p:tags r:id="rId1"/>
            </p:custDataLst>
          </p:nvPr>
        </p:nvSpPr>
        <p:spPr>
          <a:xfrm>
            <a:off x="762000" y="1905000"/>
            <a:ext cx="5207000" cy="3175000"/>
          </a:xfrm>
          <a:prstGeom prst="roundRect">
            <a:avLst>
              <a:gd name="adj" fmla="val 4800"/>
            </a:avLst>
          </a:prstGeom>
          <a:solidFill>
            <a:srgbClr val="F5F5F5">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9500" y="2286000"/>
            <a:ext cx="711200" cy="711200"/>
          </a:xfrm>
          <a:prstGeom prst="rect">
            <a:avLst/>
          </a:prstGeom>
        </p:spPr>
      </p:pic>
      <p:sp>
        <p:nvSpPr>
          <p:cNvPr id="5" name="AutoShape 5"/>
          <p:cNvSpPr/>
          <p:nvPr>
            <p:custDataLst>
              <p:tags r:id="rId5"/>
            </p:custDataLst>
          </p:nvPr>
        </p:nvSpPr>
        <p:spPr>
          <a:xfrm>
            <a:off x="2032000" y="2311400"/>
            <a:ext cx="3556000" cy="660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2026 技能高考 · 文化综合冲刺</a:t>
            </a:r>
            <a:endParaRPr lang="en-US" sz="1100"/>
          </a:p>
        </p:txBody>
      </p:sp>
      <p:sp>
        <p:nvSpPr>
          <p:cNvPr id="6" name="AutoShape 6"/>
          <p:cNvSpPr/>
          <p:nvPr>
            <p:custDataLst>
              <p:tags r:id="rId6"/>
            </p:custDataLst>
          </p:nvPr>
        </p:nvSpPr>
        <p:spPr>
          <a:xfrm>
            <a:off x="1079500" y="3302000"/>
            <a:ext cx="4572000" cy="25400"/>
          </a:xfrm>
          <a:prstGeom prst="roundRect">
            <a:avLst>
              <a:gd name="adj" fmla="val 0"/>
            </a:avLst>
          </a:prstGeom>
          <a:solidFill>
            <a:srgbClr val="E0E0E0">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custDataLst>
              <p:tags r:id="rId7"/>
            </p:custDataLst>
          </p:nvPr>
        </p:nvSpPr>
        <p:spPr>
          <a:xfrm>
            <a:off x="1079500" y="3683000"/>
            <a:ext cx="4572000" cy="1143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全面覆盖语、数、外核心考点，精选近五年真题与原创模拟题，高度还原真实考试场景</a:t>
            </a:r>
            <a:r>
              <a:rPr lang="zh-CN" alt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（含答题卡）</a:t>
            </a: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。针对高三冲刺阶段，侧重解题技巧与限时训练，助你夯实基础、突破瓶颈。</a:t>
            </a:r>
            <a:endParaRPr lang="en-US" sz="1100"/>
          </a:p>
        </p:txBody>
      </p:sp>
      <p:sp>
        <p:nvSpPr>
          <p:cNvPr id="8" name="AutoShape 8"/>
          <p:cNvSpPr/>
          <p:nvPr>
            <p:custDataLst>
              <p:tags r:id="rId8"/>
            </p:custDataLst>
          </p:nvPr>
        </p:nvSpPr>
        <p:spPr>
          <a:xfrm>
            <a:off x="6223000" y="1905000"/>
            <a:ext cx="5207000" cy="3175000"/>
          </a:xfrm>
          <a:prstGeom prst="roundRect">
            <a:avLst>
              <a:gd name="adj" fmla="val 4800"/>
            </a:avLst>
          </a:prstGeom>
          <a:solidFill>
            <a:srgbClr val="F5F5F5">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40500" y="2286000"/>
            <a:ext cx="711200" cy="711200"/>
          </a:xfrm>
          <a:prstGeom prst="rect">
            <a:avLst/>
          </a:prstGeom>
        </p:spPr>
      </p:pic>
      <p:sp>
        <p:nvSpPr>
          <p:cNvPr id="10" name="AutoShape 10"/>
          <p:cNvSpPr/>
          <p:nvPr>
            <p:custDataLst>
              <p:tags r:id="rId12"/>
            </p:custDataLst>
          </p:nvPr>
        </p:nvSpPr>
        <p:spPr>
          <a:xfrm>
            <a:off x="7493000" y="2311400"/>
            <a:ext cx="3289300" cy="88011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送十大</a:t>
            </a:r>
            <a:r>
              <a:rPr lang="en-US" sz="2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专业技能通关密</a:t>
            </a:r>
            <a:r>
              <a:rPr lang="zh-CN" altLang="en-US" sz="2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卷</a:t>
            </a:r>
            <a:r>
              <a:rPr lang="en-US" sz="22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&amp;临门一脚</a:t>
            </a:r>
            <a:endParaRPr lang="en-US" sz="1100"/>
          </a:p>
        </p:txBody>
      </p:sp>
      <p:sp>
        <p:nvSpPr>
          <p:cNvPr id="11" name="AutoShape 11"/>
          <p:cNvSpPr/>
          <p:nvPr>
            <p:custDataLst>
              <p:tags r:id="rId13"/>
            </p:custDataLst>
          </p:nvPr>
        </p:nvSpPr>
        <p:spPr>
          <a:xfrm>
            <a:off x="6540500" y="3302000"/>
            <a:ext cx="4572000" cy="25400"/>
          </a:xfrm>
          <a:prstGeom prst="roundRect">
            <a:avLst>
              <a:gd name="adj" fmla="val 0"/>
            </a:avLst>
          </a:prstGeom>
          <a:solidFill>
            <a:srgbClr val="E0E0E0">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custDataLst>
              <p:tags r:id="rId14"/>
            </p:custDataLst>
          </p:nvPr>
        </p:nvSpPr>
        <p:spPr>
          <a:xfrm>
            <a:off x="6540500" y="3683000"/>
            <a:ext cx="4572000" cy="1143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助你在考前查漏补缺，以最佳状态应对技能高考。</a:t>
            </a:r>
            <a:endParaRPr lang="en-US" sz="1100"/>
          </a:p>
        </p:txBody>
      </p:sp>
      <p:sp>
        <p:nvSpPr>
          <p:cNvPr id="13" name="AutoShape 13"/>
          <p:cNvSpPr/>
          <p:nvPr/>
        </p:nvSpPr>
        <p:spPr>
          <a:xfrm>
            <a:off x="762000" y="5461000"/>
            <a:ext cx="10668000" cy="889000"/>
          </a:xfrm>
          <a:prstGeom prst="roundRect">
            <a:avLst>
              <a:gd name="adj" fmla="val 11428"/>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762000" y="5461000"/>
            <a:ext cx="10668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精选试题 • 直击考点 • 高效提分</a:t>
            </a:r>
            <a:r>
              <a:rPr lang="en-US" sz="13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 2026 SKILLS COLLEGE ENTRANCE EXAMINATION</a:t>
            </a:r>
            <a:endParaRPr lang="en-US" sz="1100"/>
          </a:p>
        </p:txBody>
      </p:sp>
      <p:pic>
        <p:nvPicPr>
          <p:cNvPr id="15" name="图片 14"/>
          <p:cNvPicPr>
            <a:picLocks noChangeAspect="1"/>
          </p:cNvPicPr>
          <p:nvPr/>
        </p:nvPicPr>
        <p:blipFill>
          <a:blip r:embed="rId15"/>
          <a:stretch>
            <a:fillRect/>
          </a:stretch>
        </p:blipFill>
        <p:spPr>
          <a:xfrm>
            <a:off x="7832725" y="0"/>
            <a:ext cx="4359275" cy="7359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F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05 寒暑假作业&amp;增值服务</a:t>
            </a:r>
            <a:endParaRPr lang="en-US" sz="1100"/>
          </a:p>
        </p:txBody>
      </p:sp>
      <p:sp>
        <p:nvSpPr>
          <p:cNvPr id="3" name="AutoShape 3"/>
          <p:cNvSpPr/>
          <p:nvPr/>
        </p:nvSpPr>
        <p:spPr>
          <a:xfrm>
            <a:off x="762000" y="1905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4" name="AutoShape 4"/>
          <p:cNvSpPr/>
          <p:nvPr/>
        </p:nvSpPr>
        <p:spPr>
          <a:xfrm>
            <a:off x="762000" y="1905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108200"/>
            <a:ext cx="457200" cy="457200"/>
          </a:xfrm>
          <a:prstGeom prst="rect">
            <a:avLst/>
          </a:prstGeom>
        </p:spPr>
      </p:pic>
      <p:sp>
        <p:nvSpPr>
          <p:cNvPr id="6" name="AutoShape 6"/>
          <p:cNvSpPr/>
          <p:nvPr/>
        </p:nvSpPr>
        <p:spPr>
          <a:xfrm>
            <a:off x="1651000" y="2057400"/>
            <a:ext cx="2286000" cy="584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产品阵容</a:t>
            </a:r>
            <a:endParaRPr lang="en-US" sz="1100"/>
          </a:p>
          <a:p>
            <a:pPr indent="0" algn="l">
              <a:lnSpc>
                <a:spcPct val="125000"/>
              </a:lnSpc>
            </a:pPr>
            <a:r>
              <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中职生寒暑假作业系列</a:t>
            </a:r>
            <a:endPar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1016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高一 &amp; 高二</a:t>
            </a:r>
            <a:endParaRPr lang="en-US" sz="1100"/>
          </a:p>
          <a:p>
            <a:pPr indent="0" algn="l">
              <a:lnSpc>
                <a:spcPct val="108000"/>
              </a:lnSpc>
              <a:spcAft>
                <a:spcPts val="1500"/>
              </a:spcAft>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紧扣学期所学，覆盖语文、数学、英语三大基础学科寒暑假作业，夯实学科基础。</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高三年级</a:t>
            </a:r>
            <a:endPar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08000"/>
              </a:lnSpc>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推出“寒假语数英全科通关集训”，直击升学考试重难点，帮助学生高效备考。</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905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9" name="AutoShape 9"/>
          <p:cNvSpPr/>
          <p:nvPr/>
        </p:nvSpPr>
        <p:spPr>
          <a:xfrm>
            <a:off x="4445000" y="1905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108200"/>
            <a:ext cx="457200" cy="457200"/>
          </a:xfrm>
          <a:prstGeom prst="rect">
            <a:avLst/>
          </a:prstGeom>
        </p:spPr>
      </p:pic>
      <p:sp>
        <p:nvSpPr>
          <p:cNvPr id="11" name="AutoShape 11"/>
          <p:cNvSpPr/>
          <p:nvPr/>
        </p:nvSpPr>
        <p:spPr>
          <a:xfrm>
            <a:off x="5334000" y="2057400"/>
            <a:ext cx="2286000" cy="584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核心特点</a:t>
            </a:r>
            <a:endParaRPr lang="en-US" sz="1100"/>
          </a:p>
          <a:p>
            <a:pPr indent="0" algn="l">
              <a:lnSpc>
                <a:spcPct val="125000"/>
              </a:lnSpc>
            </a:pPr>
            <a:r>
              <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rPr>
              <a:t>严纲固本 · 温故知新</a:t>
            </a:r>
            <a:endPar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4699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配套GJS教材</a:t>
            </a:r>
            <a:endParaRPr lang="en-US" sz="1100"/>
          </a:p>
          <a:p>
            <a:pPr indent="0" algn="l">
              <a:lnSpc>
                <a:spcPct val="108000"/>
              </a:lnSpc>
              <a:spcAft>
                <a:spcPts val="1500"/>
              </a:spcAft>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内容严格配套高教社教材，完全遵循湖北省技能高考考试大纲编写，确保内容专业、权威。</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假期巩固提升</a:t>
            </a:r>
            <a:endPar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08000"/>
              </a:lnSpc>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合理规划假期学习任务，帮助学生在假期巩固本学期所学，查漏补缺，实现温故知新。</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8128000" y="1905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4" name="AutoShape 14"/>
          <p:cNvSpPr/>
          <p:nvPr/>
        </p:nvSpPr>
        <p:spPr>
          <a:xfrm>
            <a:off x="8128000" y="1905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2108200"/>
            <a:ext cx="457200" cy="457200"/>
          </a:xfrm>
          <a:prstGeom prst="rect">
            <a:avLst/>
          </a:prstGeom>
        </p:spPr>
      </p:pic>
      <p:sp>
        <p:nvSpPr>
          <p:cNvPr id="16" name="AutoShape 16"/>
          <p:cNvSpPr/>
          <p:nvPr/>
        </p:nvSpPr>
        <p:spPr>
          <a:xfrm>
            <a:off x="9017000" y="2057400"/>
            <a:ext cx="2286000" cy="584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专属增值服务</a:t>
            </a:r>
            <a:endParaRPr lang="en-US" sz="1100"/>
          </a:p>
          <a:p>
            <a:pPr indent="0" algn="l">
              <a:lnSpc>
                <a:spcPct val="125000"/>
              </a:lnSpc>
            </a:pPr>
            <a:r>
              <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rPr>
              <a:t>资源赋能 · 教学无忧</a:t>
            </a:r>
            <a:endParaRPr lang="en-US" sz="1300" b="0" i="0" u="none" strike="noStrike">
              <a:solidFill>
                <a:srgbClr val="EBF7E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nvSpPr>
        <p:spPr>
          <a:xfrm>
            <a:off x="8382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免费题库练习</a:t>
            </a:r>
            <a:endParaRPr lang="en-US" sz="1100"/>
          </a:p>
          <a:p>
            <a:pPr indent="0" algn="l">
              <a:lnSpc>
                <a:spcPct val="108000"/>
              </a:lnSpc>
              <a:spcAft>
                <a:spcPts val="1500"/>
              </a:spcAft>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随书附赠：免费提供十大类专业课手机端模拟试卷练习，随时随地，轻松刷题。</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教学资源共享</a:t>
            </a:r>
            <a:endPar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08000"/>
              </a:lnSpc>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教师福利：免费获取文化课试卷配套的“准易云课”教学PPT，有效减轻备课压力。</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8" name="图片 17"/>
          <p:cNvPicPr>
            <a:picLocks noChangeAspect="1"/>
          </p:cNvPicPr>
          <p:nvPr/>
        </p:nvPicPr>
        <p:blipFill>
          <a:blip r:embed="rId7"/>
          <a:stretch>
            <a:fillRect/>
          </a:stretch>
        </p:blipFill>
        <p:spPr>
          <a:xfrm>
            <a:off x="7832725" y="0"/>
            <a:ext cx="4359275" cy="73596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27000" y="127000"/>
            <a:ext cx="11938000" cy="6604000"/>
          </a:xfrm>
          <a:prstGeom prst="roundRect">
            <a:avLst>
              <a:gd name="adj" fmla="val 0"/>
            </a:avLst>
          </a:prstGeom>
          <a:solidFill>
            <a:srgbClr val="FFFFFF">
              <a:alpha val="0"/>
            </a:srgbClr>
          </a:solidFill>
          <a:ln w="25400" cap="flat" cmpd="sng">
            <a:solidFill>
              <a:srgbClr val="4CAF50">
                <a:alpha val="10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增值服务五：中职生寒暑假作业系列</a:t>
            </a:r>
            <a:endParaRPr lang="en-US" sz="1100"/>
          </a:p>
        </p:txBody>
      </p:sp>
      <p:sp>
        <p:nvSpPr>
          <p:cNvPr id="4" name="AutoShape 4"/>
          <p:cNvSpPr/>
          <p:nvPr/>
        </p:nvSpPr>
        <p:spPr>
          <a:xfrm>
            <a:off x="762000" y="1524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524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1016000" y="1651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中职生·高一语文寒假作业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定价：¥28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762000" y="2921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8" name="AutoShape 8"/>
          <p:cNvSpPr/>
          <p:nvPr/>
        </p:nvSpPr>
        <p:spPr>
          <a:xfrm>
            <a:off x="762000" y="2921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1016000" y="3048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中职生·高一数学寒假作业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定价：¥18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762000" y="4318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11" name="AutoShape 11"/>
          <p:cNvSpPr/>
          <p:nvPr/>
        </p:nvSpPr>
        <p:spPr>
          <a:xfrm>
            <a:off x="762000" y="4318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1016000" y="4445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中职生·高一英语寒假作业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定价：¥18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223000" y="1524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14" name="AutoShape 14"/>
          <p:cNvSpPr/>
          <p:nvPr/>
        </p:nvSpPr>
        <p:spPr>
          <a:xfrm>
            <a:off x="6223000" y="1524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15" name="AutoShape 15"/>
          <p:cNvSpPr/>
          <p:nvPr/>
        </p:nvSpPr>
        <p:spPr>
          <a:xfrm>
            <a:off x="6477000" y="1651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中职生·高二语文寒假作业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定价：¥28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6223000" y="2921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17" name="AutoShape 17"/>
          <p:cNvSpPr/>
          <p:nvPr/>
        </p:nvSpPr>
        <p:spPr>
          <a:xfrm>
            <a:off x="6223000" y="2921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18" name="AutoShape 18"/>
          <p:cNvSpPr/>
          <p:nvPr/>
        </p:nvSpPr>
        <p:spPr>
          <a:xfrm>
            <a:off x="6477000" y="3048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中职生·高二数学寒假作业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定价：¥18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6223000" y="4318000"/>
            <a:ext cx="5207000" cy="1143000"/>
          </a:xfrm>
          <a:prstGeom prst="roundRect">
            <a:avLst>
              <a:gd name="adj" fmla="val 0"/>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p>
        </p:txBody>
      </p:sp>
      <p:sp>
        <p:nvSpPr>
          <p:cNvPr id="20" name="AutoShape 20"/>
          <p:cNvSpPr/>
          <p:nvPr/>
        </p:nvSpPr>
        <p:spPr>
          <a:xfrm>
            <a:off x="6223000" y="4318000"/>
            <a:ext cx="76200" cy="1143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21" name="AutoShape 21"/>
          <p:cNvSpPr/>
          <p:nvPr/>
        </p:nvSpPr>
        <p:spPr>
          <a:xfrm>
            <a:off x="6477000" y="4445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中职生·高二英语寒假作业 (配高教社教材，遵循湖北技能考纲)</a:t>
            </a:r>
            <a:endParaRPr lang="en-US" sz="1100"/>
          </a:p>
          <a:p>
            <a:pPr indent="0" algn="l">
              <a:lnSpc>
                <a:spcPct val="125000"/>
              </a:lnSpc>
              <a:spcBef>
                <a:spcPts val="800"/>
              </a:spcBef>
            </a:pPr>
            <a:r>
              <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定价：¥18 | ISBN：9787553312361 | 出版社：南京出版社</a:t>
            </a:r>
            <a:endParaRPr lang="en-US" sz="12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22"/>
          <p:cNvSpPr/>
          <p:nvPr/>
        </p:nvSpPr>
        <p:spPr>
          <a:xfrm>
            <a:off x="762000" y="5588000"/>
            <a:ext cx="10668000" cy="1016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3" name="Picture 2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5816600"/>
            <a:ext cx="558800" cy="558800"/>
          </a:xfrm>
          <a:prstGeom prst="rect">
            <a:avLst/>
          </a:prstGeom>
        </p:spPr>
      </p:pic>
      <p:sp>
        <p:nvSpPr>
          <p:cNvPr id="24" name="AutoShape 24"/>
          <p:cNvSpPr/>
          <p:nvPr/>
        </p:nvSpPr>
        <p:spPr>
          <a:xfrm>
            <a:off x="1778000" y="5715000"/>
            <a:ext cx="939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中职生·高三寒假语数英全科通关集训 (遵循湖北省技能考试大纲)</a:t>
            </a:r>
            <a:endParaRPr lang="en-US" sz="1100"/>
          </a:p>
          <a:p>
            <a:pPr indent="0" algn="l">
              <a:lnSpc>
                <a:spcPct val="125000"/>
              </a:lnSpc>
              <a:spcBef>
                <a:spcPts val="400"/>
              </a:spcBef>
            </a:pPr>
            <a:r>
              <a:rPr lang="en-US" sz="1300" b="0" i="0" u="none" strike="noStrike">
                <a:solidFill>
                  <a:srgbClr val="EBF5FF"/>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定价：¥29 | ISBN：9787553355016 | 出版社：南京出版社</a:t>
            </a:r>
            <a:endParaRPr lang="en-US" sz="1300" b="0" i="0" u="none" strike="noStrike">
              <a:solidFill>
                <a:srgbClr val="EBF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25" name="图片 24"/>
          <p:cNvPicPr>
            <a:picLocks noChangeAspect="1"/>
          </p:cNvPicPr>
          <p:nvPr/>
        </p:nvPicPr>
        <p:blipFill>
          <a:blip r:embed="rId3"/>
          <a:stretch>
            <a:fillRect/>
          </a:stretch>
        </p:blipFill>
        <p:spPr>
          <a:xfrm>
            <a:off x="7832725" y="0"/>
            <a:ext cx="4359275" cy="7359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254000" y="254000"/>
            <a:ext cx="11684000" cy="6350000"/>
          </a:xfrm>
          <a:prstGeom prst="roundRect">
            <a:avLst>
              <a:gd name="adj" fmla="val 0"/>
            </a:avLst>
          </a:prstGeom>
          <a:solidFill>
            <a:srgbClr val="FFFFFF">
              <a:alpha val="0"/>
            </a:srgbClr>
          </a:solidFill>
          <a:ln w="25400" cap="flat" cmpd="sng">
            <a:solidFill>
              <a:srgbClr val="4CAF50">
                <a:alpha val="10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天天乐学题库平台</a:t>
            </a:r>
            <a:r>
              <a:rPr lang="zh-CN" alt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增值</a:t>
            </a:r>
            <a:r>
              <a:rPr 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服务</a:t>
            </a:r>
            <a:endParaRPr lang="en-US" sz="1100"/>
          </a:p>
        </p:txBody>
      </p:sp>
      <p:sp>
        <p:nvSpPr>
          <p:cNvPr id="4" name="AutoShape 4"/>
          <p:cNvSpPr/>
          <p:nvPr>
            <p:custDataLst>
              <p:tags r:id="rId1"/>
            </p:custDataLst>
          </p:nvPr>
        </p:nvSpPr>
        <p:spPr>
          <a:xfrm>
            <a:off x="762000" y="1778000"/>
            <a:ext cx="3302000" cy="4318000"/>
          </a:xfrm>
          <a:prstGeom prst="roundRect">
            <a:avLst>
              <a:gd name="adj" fmla="val 0"/>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5" name="AutoShape 5"/>
          <p:cNvSpPr/>
          <p:nvPr>
            <p:custDataLst>
              <p:tags r:id="rId2"/>
            </p:custDataLst>
          </p:nvPr>
        </p:nvSpPr>
        <p:spPr>
          <a:xfrm>
            <a:off x="762000" y="1778000"/>
            <a:ext cx="3302000" cy="1016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06600"/>
            <a:ext cx="558800" cy="558800"/>
          </a:xfrm>
          <a:prstGeom prst="rect">
            <a:avLst/>
          </a:prstGeom>
        </p:spPr>
      </p:pic>
      <p:sp>
        <p:nvSpPr>
          <p:cNvPr id="7" name="AutoShape 7"/>
          <p:cNvSpPr/>
          <p:nvPr>
            <p:custDataLst>
              <p:tags r:id="rId6"/>
            </p:custDataLst>
          </p:nvPr>
        </p:nvSpPr>
        <p:spPr>
          <a:xfrm>
            <a:off x="1778000" y="1968500"/>
            <a:ext cx="203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endParaRPr lang="en-US" sz="1100"/>
          </a:p>
          <a:p>
            <a:pPr indent="0" algn="l">
              <a:lnSpc>
                <a:spcPct val="125000"/>
              </a:lnSpc>
            </a:pPr>
            <a:r>
              <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试题同步更新</a:t>
            </a:r>
            <a:endPar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7"/>
            </p:custDataLst>
          </p:nvPr>
        </p:nvSpPr>
        <p:spPr>
          <a:xfrm>
            <a:off x="952500" y="3175000"/>
            <a:ext cx="2921000" cy="2286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已采购天天乐学题库平台</a:t>
            </a:r>
            <a:r>
              <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的</a:t>
            </a:r>
            <a:r>
              <a:rPr lang="en-US">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准易</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每月质量监测试题将同步更新至线上题库，方便师生随时查阅与复习。</a:t>
            </a:r>
            <a:endParaRPr lang="en-US" sz="1100"/>
          </a:p>
        </p:txBody>
      </p:sp>
      <p:sp>
        <p:nvSpPr>
          <p:cNvPr id="9" name="AutoShape 9"/>
          <p:cNvSpPr/>
          <p:nvPr>
            <p:custDataLst>
              <p:tags r:id="rId8"/>
            </p:custDataLst>
          </p:nvPr>
        </p:nvSpPr>
        <p:spPr>
          <a:xfrm>
            <a:off x="4445000" y="1778000"/>
            <a:ext cx="3302000" cy="4318000"/>
          </a:xfrm>
          <a:prstGeom prst="roundRect">
            <a:avLst>
              <a:gd name="adj" fmla="val 0"/>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0" name="AutoShape 10"/>
          <p:cNvSpPr/>
          <p:nvPr>
            <p:custDataLst>
              <p:tags r:id="rId9"/>
            </p:custDataLst>
          </p:nvPr>
        </p:nvSpPr>
        <p:spPr>
          <a:xfrm>
            <a:off x="4445000" y="1778000"/>
            <a:ext cx="3302000" cy="1016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99000" y="2006600"/>
            <a:ext cx="558800" cy="558800"/>
          </a:xfrm>
          <a:prstGeom prst="rect">
            <a:avLst/>
          </a:prstGeom>
        </p:spPr>
      </p:pic>
      <p:sp>
        <p:nvSpPr>
          <p:cNvPr id="12" name="AutoShape 12"/>
          <p:cNvSpPr/>
          <p:nvPr>
            <p:custDataLst>
              <p:tags r:id="rId13"/>
            </p:custDataLst>
          </p:nvPr>
        </p:nvSpPr>
        <p:spPr>
          <a:xfrm>
            <a:off x="5461000" y="1968500"/>
            <a:ext cx="203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endParaRPr lang="en-US" sz="1100"/>
          </a:p>
          <a:p>
            <a:pPr indent="0" algn="l">
              <a:lnSpc>
                <a:spcPct val="125000"/>
              </a:lnSpc>
            </a:pPr>
            <a:r>
              <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假期刷题权限</a:t>
            </a:r>
            <a:endPar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4"/>
            </p:custDataLst>
          </p:nvPr>
        </p:nvSpPr>
        <p:spPr>
          <a:xfrm>
            <a:off x="4635500" y="3175000"/>
            <a:ext cx="2921000" cy="2286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针对已采购天天乐学题库平台的专业，我们将在</a:t>
            </a:r>
            <a:r>
              <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暑</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假期间，为所有学生免费开放手机端的在线刷题权限，充分利用假期时间巩固专业知识。</a:t>
            </a:r>
            <a:endParaRPr lang="en-US" sz="1100"/>
          </a:p>
        </p:txBody>
      </p:sp>
      <p:sp>
        <p:nvSpPr>
          <p:cNvPr id="14" name="AutoShape 14"/>
          <p:cNvSpPr/>
          <p:nvPr>
            <p:custDataLst>
              <p:tags r:id="rId15"/>
            </p:custDataLst>
          </p:nvPr>
        </p:nvSpPr>
        <p:spPr>
          <a:xfrm>
            <a:off x="8128000" y="1778000"/>
            <a:ext cx="3302000" cy="4318000"/>
          </a:xfrm>
          <a:prstGeom prst="roundRect">
            <a:avLst>
              <a:gd name="adj" fmla="val 0"/>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5" name="AutoShape 15"/>
          <p:cNvSpPr/>
          <p:nvPr>
            <p:custDataLst>
              <p:tags r:id="rId16"/>
            </p:custDataLst>
          </p:nvPr>
        </p:nvSpPr>
        <p:spPr>
          <a:xfrm>
            <a:off x="8128000" y="1778000"/>
            <a:ext cx="3302000" cy="1016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382000" y="2006600"/>
            <a:ext cx="558800" cy="558800"/>
          </a:xfrm>
          <a:prstGeom prst="rect">
            <a:avLst/>
          </a:prstGeom>
        </p:spPr>
      </p:pic>
      <p:sp>
        <p:nvSpPr>
          <p:cNvPr id="17" name="AutoShape 17"/>
          <p:cNvSpPr/>
          <p:nvPr>
            <p:custDataLst>
              <p:tags r:id="rId20"/>
            </p:custDataLst>
          </p:nvPr>
        </p:nvSpPr>
        <p:spPr>
          <a:xfrm>
            <a:off x="9144000" y="1968500"/>
            <a:ext cx="203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a:t>
            </a:r>
            <a:endParaRPr lang="en-US" sz="1100"/>
          </a:p>
          <a:p>
            <a:pPr indent="0" algn="l">
              <a:lnSpc>
                <a:spcPct val="125000"/>
              </a:lnSpc>
            </a:pPr>
            <a:r>
              <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专业课大通关</a:t>
            </a:r>
            <a:endParaRPr lang="en-US" sz="1600" b="0" i="0" u="none" strike="noStrike">
              <a:solidFill>
                <a:srgbClr val="FFFFFF">
                  <a:alpha val="9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18"/>
          <p:cNvSpPr/>
          <p:nvPr>
            <p:custDataLst>
              <p:tags r:id="rId21"/>
            </p:custDataLst>
          </p:nvPr>
        </p:nvSpPr>
        <p:spPr>
          <a:xfrm>
            <a:off x="8318500" y="3175000"/>
            <a:ext cx="2921000" cy="2286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已采购平台且购买“专业课大通关”模块的专业，学生可免费使用配套的手机端专项刷题功能，针对性攻克专业难点，提升学习效率。</a:t>
            </a:r>
            <a:endParaRPr lang="en-US" sz="1100"/>
          </a:p>
        </p:txBody>
      </p:sp>
      <p:pic>
        <p:nvPicPr>
          <p:cNvPr id="19" name="图片 18"/>
          <p:cNvPicPr>
            <a:picLocks noChangeAspect="1"/>
          </p:cNvPicPr>
          <p:nvPr/>
        </p:nvPicPr>
        <p:blipFill>
          <a:blip r:embed="rId22"/>
          <a:stretch>
            <a:fillRect/>
          </a:stretch>
        </p:blipFill>
        <p:spPr>
          <a:xfrm>
            <a:off x="7832725" y="0"/>
            <a:ext cx="4359275" cy="7359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5" name="AutoShape 5"/>
          <p:cNvSpPr/>
          <p:nvPr/>
        </p:nvSpPr>
        <p:spPr>
          <a:xfrm>
            <a:off x="0" y="6248400"/>
            <a:ext cx="12192000" cy="1016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7" name="图片 6"/>
          <p:cNvPicPr>
            <a:picLocks noChangeAspect="1"/>
          </p:cNvPicPr>
          <p:nvPr/>
        </p:nvPicPr>
        <p:blipFill>
          <a:blip r:embed="rId1"/>
          <a:stretch>
            <a:fillRect/>
          </a:stretch>
        </p:blipFill>
        <p:spPr>
          <a:xfrm>
            <a:off x="7832725" y="0"/>
            <a:ext cx="4359275" cy="735965"/>
          </a:xfrm>
          <a:prstGeom prst="rect">
            <a:avLst/>
          </a:prstGeom>
        </p:spPr>
      </p:pic>
      <p:sp>
        <p:nvSpPr>
          <p:cNvPr id="6" name="文本框 5"/>
          <p:cNvSpPr txBox="1"/>
          <p:nvPr/>
        </p:nvSpPr>
        <p:spPr>
          <a:xfrm>
            <a:off x="1059815" y="735965"/>
            <a:ext cx="10281285" cy="3648710"/>
          </a:xfrm>
          <a:prstGeom prst="rect">
            <a:avLst/>
          </a:prstGeom>
          <a:noFill/>
        </p:spPr>
        <p:txBody>
          <a:bodyPr wrap="square" rtlCol="0">
            <a:noAutofit/>
          </a:bodyPr>
          <a:p>
            <a:pPr algn="l">
              <a:lnSpc>
                <a:spcPct val="125000"/>
              </a:lnSpc>
              <a:buSzTx/>
              <a:defRPr/>
            </a:pPr>
            <a:r>
              <a:rPr lang="en-US" sz="3600" b="1">
                <a:solidFill>
                  <a:srgbClr val="333333"/>
                </a:solidFill>
                <a:latin typeface="Noto Sans SC" panose="020B0200000000000000" charset="-122"/>
                <a:ea typeface="Noto Sans SC" panose="020B0200000000000000" charset="-122"/>
                <a:cs typeface="Noto Sans SC" panose="020B0200000000000000" charset="-122"/>
              </a:rPr>
              <a:t>备考会</a:t>
            </a:r>
            <a:r>
              <a:rPr lang="zh-CN" altLang="en-US" sz="3600" b="1">
                <a:solidFill>
                  <a:srgbClr val="333333"/>
                </a:solidFill>
                <a:latin typeface="Noto Sans SC" panose="020B0200000000000000" charset="-122"/>
                <a:ea typeface="Noto Sans SC" panose="020B0200000000000000" charset="-122"/>
                <a:cs typeface="Noto Sans SC" panose="020B0200000000000000" charset="-122"/>
              </a:rPr>
              <a:t>现场</a:t>
            </a:r>
            <a:r>
              <a:rPr lang="en-US" sz="3600" b="1">
                <a:solidFill>
                  <a:srgbClr val="FF0000"/>
                </a:solidFill>
                <a:latin typeface="Noto Sans SC" panose="020B0200000000000000" charset="-122"/>
                <a:ea typeface="Noto Sans SC" panose="020B0200000000000000" charset="-122"/>
                <a:cs typeface="Noto Sans SC" panose="020B0200000000000000" charset="-122"/>
              </a:rPr>
              <a:t>追加政策：</a:t>
            </a:r>
            <a:endParaRPr lang="en-US" sz="36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4400"/>
          </a:p>
          <a:p>
            <a:pPr algn="l">
              <a:lnSpc>
                <a:spcPct val="125000"/>
              </a:lnSpc>
              <a:buSzTx/>
              <a:defRPr/>
            </a:pPr>
            <a:r>
              <a:rPr lang="en-US" altLang="zh-CN" sz="4400"/>
              <a:t>      </a:t>
            </a:r>
            <a:r>
              <a:rPr lang="en-US" sz="3600" b="1">
                <a:solidFill>
                  <a:srgbClr val="333333"/>
                </a:solidFill>
                <a:latin typeface="Noto Sans SC" panose="020B0200000000000000" charset="-122"/>
                <a:ea typeface="Noto Sans SC" panose="020B0200000000000000" charset="-122"/>
                <a:cs typeface="Noto Sans SC" panose="020B0200000000000000" charset="-122"/>
              </a:rPr>
              <a:t>学校已采购准易</a:t>
            </a:r>
            <a:r>
              <a:rPr lang="en-US" sz="3600" b="1">
                <a:solidFill>
                  <a:srgbClr val="FF0000"/>
                </a:solidFill>
                <a:latin typeface="Noto Sans SC" panose="020B0200000000000000" charset="-122"/>
                <a:ea typeface="Noto Sans SC" panose="020B0200000000000000" charset="-122"/>
                <a:cs typeface="Noto Sans SC" panose="020B0200000000000000" charset="-122"/>
              </a:rPr>
              <a:t>专业课题库平台达两个</a:t>
            </a:r>
            <a:r>
              <a:rPr lang="en-US" sz="3600" b="1">
                <a:solidFill>
                  <a:srgbClr val="333333"/>
                </a:solidFill>
                <a:latin typeface="Noto Sans SC" panose="020B0200000000000000" charset="-122"/>
                <a:ea typeface="Noto Sans SC" panose="020B0200000000000000" charset="-122"/>
                <a:cs typeface="Noto Sans SC" panose="020B0200000000000000" charset="-122"/>
              </a:rPr>
              <a:t>专业以上的，我们将为学校</a:t>
            </a:r>
            <a:r>
              <a:rPr lang="en-US" sz="3600" b="1">
                <a:solidFill>
                  <a:srgbClr val="FF0000"/>
                </a:solidFill>
                <a:latin typeface="Noto Sans SC" panose="020B0200000000000000" charset="-122"/>
                <a:ea typeface="Noto Sans SC" panose="020B0200000000000000" charset="-122"/>
                <a:cs typeface="Noto Sans SC" panose="020B0200000000000000" charset="-122"/>
              </a:rPr>
              <a:t>免费开通</a:t>
            </a:r>
            <a:r>
              <a:rPr lang="en-US" sz="3600" b="1">
                <a:solidFill>
                  <a:srgbClr val="00B050"/>
                </a:solidFill>
                <a:latin typeface="Noto Sans SC" panose="020B0200000000000000" charset="-122"/>
                <a:ea typeface="Noto Sans SC" panose="020B0200000000000000" charset="-122"/>
                <a:cs typeface="Noto Sans SC" panose="020B0200000000000000" charset="-122"/>
              </a:rPr>
              <a:t>文化课</a:t>
            </a:r>
            <a:r>
              <a:rPr lang="en-US" sz="3600" b="1">
                <a:solidFill>
                  <a:srgbClr val="FF0000"/>
                </a:solidFill>
                <a:latin typeface="Noto Sans SC" panose="020B0200000000000000" charset="-122"/>
                <a:ea typeface="Noto Sans SC" panose="020B0200000000000000" charset="-122"/>
                <a:cs typeface="Noto Sans SC" panose="020B0200000000000000" charset="-122"/>
              </a:rPr>
              <a:t>语数外刷题</a:t>
            </a:r>
            <a:r>
              <a:rPr lang="en-US" sz="3600" b="1">
                <a:solidFill>
                  <a:srgbClr val="333333"/>
                </a:solidFill>
                <a:latin typeface="Noto Sans SC" panose="020B0200000000000000" charset="-122"/>
                <a:ea typeface="Noto Sans SC" panose="020B0200000000000000" charset="-122"/>
                <a:cs typeface="Noto Sans SC" panose="020B0200000000000000" charset="-122"/>
              </a:rPr>
              <a:t>平台，</a:t>
            </a:r>
            <a:r>
              <a:rPr lang="en-US" sz="3600" b="1">
                <a:solidFill>
                  <a:srgbClr val="FF0000"/>
                </a:solidFill>
                <a:latin typeface="Noto Sans SC" panose="020B0200000000000000" charset="-122"/>
                <a:ea typeface="Noto Sans SC" panose="020B0200000000000000" charset="-122"/>
                <a:cs typeface="Noto Sans SC" panose="020B0200000000000000" charset="-122"/>
              </a:rPr>
              <a:t>免费送学校用一年</a:t>
            </a:r>
            <a:r>
              <a:rPr lang="en-US" sz="3600" b="1">
                <a:solidFill>
                  <a:srgbClr val="333333"/>
                </a:solidFill>
                <a:latin typeface="Noto Sans SC" panose="020B0200000000000000" charset="-122"/>
                <a:ea typeface="Noto Sans SC" panose="020B0200000000000000" charset="-122"/>
                <a:cs typeface="Noto Sans SC" panose="020B0200000000000000" charset="-122"/>
              </a:rPr>
              <a:t>，具体可以联系准易信息化部：陈晨主任（15871496131）</a:t>
            </a:r>
            <a:endParaRPr lang="en-US" sz="36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1778000"/>
            <a:ext cx="1219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服务升级，持续优化</a:t>
            </a:r>
            <a:endParaRPr lang="en-US" sz="1100"/>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461000" y="3048000"/>
            <a:ext cx="1270000" cy="1270000"/>
          </a:xfrm>
          <a:prstGeom prst="rect">
            <a:avLst/>
          </a:prstGeom>
        </p:spPr>
      </p:pic>
      <p:sp>
        <p:nvSpPr>
          <p:cNvPr id="4" name="AutoShape 4"/>
          <p:cNvSpPr/>
          <p:nvPr/>
        </p:nvSpPr>
        <p:spPr>
          <a:xfrm>
            <a:off x="1016000" y="4699000"/>
            <a:ext cx="10160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以上所有增值服务，包含但不仅限于此，</a:t>
            </a:r>
            <a:br>
              <a:rPr lang="en-US" sz="20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20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我们的服务一直在持续升级中。</a:t>
            </a:r>
            <a:endParaRPr lang="en-US" sz="1100"/>
          </a:p>
        </p:txBody>
      </p:sp>
      <p:sp>
        <p:nvSpPr>
          <p:cNvPr id="5" name="AutoShape 5"/>
          <p:cNvSpPr/>
          <p:nvPr/>
        </p:nvSpPr>
        <p:spPr>
          <a:xfrm>
            <a:off x="0" y="6248400"/>
            <a:ext cx="12192000" cy="1016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7" name="图片 6"/>
          <p:cNvPicPr>
            <a:picLocks noChangeAspect="1"/>
          </p:cNvPicPr>
          <p:nvPr/>
        </p:nvPicPr>
        <p:blipFill>
          <a:blip r:embed="rId3"/>
          <a:stretch>
            <a:fillRect/>
          </a:stretch>
        </p:blipFill>
        <p:spPr>
          <a:xfrm>
            <a:off x="7832725" y="0"/>
            <a:ext cx="4359275" cy="73596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5E9">
                <a:alpha val="100000"/>
              </a:srgbClr>
            </a:gs>
            <a:gs pos="100000">
              <a:srgbClr val="C8E6C9">
                <a:alpha val="100000"/>
              </a:srgbClr>
            </a:gs>
          </a:gsLst>
          <a:lin ang="2700000"/>
        </a:gradFill>
        <a:effectLst/>
      </p:bgPr>
    </p:bg>
    <p:spTree>
      <p:nvGrpSpPr>
        <p:cNvPr id="1" name=""/>
        <p:cNvGrpSpPr/>
        <p:nvPr/>
      </p:nvGrpSpPr>
      <p:grpSpPr>
        <a:xfrm>
          <a:off x="0" y="0"/>
          <a:ext cx="0" cy="0"/>
          <a:chOff x="0" y="0"/>
          <a:chExt cx="0" cy="0"/>
        </a:xfrm>
      </p:grpSpPr>
      <p:sp>
        <p:nvSpPr>
          <p:cNvPr id="2" name="AutoShape 2"/>
          <p:cNvSpPr/>
          <p:nvPr/>
        </p:nvSpPr>
        <p:spPr>
          <a:xfrm>
            <a:off x="0" y="1651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预祝在6月份的文化课高考中</a:t>
            </a:r>
            <a:endParaRPr lang="en-US" sz="1100"/>
          </a:p>
        </p:txBody>
      </p:sp>
      <p:sp>
        <p:nvSpPr>
          <p:cNvPr id="3" name="AutoShape 3"/>
          <p:cNvSpPr/>
          <p:nvPr/>
        </p:nvSpPr>
        <p:spPr>
          <a:xfrm>
            <a:off x="4064000" y="2590800"/>
            <a:ext cx="1016000" cy="76200"/>
          </a:xfrm>
          <a:prstGeom prst="roundRect">
            <a:avLst>
              <a:gd name="adj" fmla="val 5000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0" y="3683000"/>
            <a:ext cx="12192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60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大家更进一筹，再添佳绩！</a:t>
            </a:r>
            <a:endParaRPr lang="en-US" sz="1100"/>
          </a:p>
        </p:txBody>
      </p:sp>
      <p:sp>
        <p:nvSpPr>
          <p:cNvPr id="5" name="AutoShape 5"/>
          <p:cNvSpPr/>
          <p:nvPr/>
        </p:nvSpPr>
        <p:spPr>
          <a:xfrm>
            <a:off x="0" y="5461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2026 · 全力以赴 金榜题名</a:t>
            </a:r>
            <a:endParaRPr lang="en-US" sz="1100"/>
          </a:p>
        </p:txBody>
      </p:sp>
      <p:pic>
        <p:nvPicPr>
          <p:cNvPr id="7" name="图片 6"/>
          <p:cNvPicPr>
            <a:picLocks noChangeAspect="1"/>
          </p:cNvPicPr>
          <p:nvPr/>
        </p:nvPicPr>
        <p:blipFill>
          <a:blip r:embed="rId1"/>
          <a:stretch>
            <a:fillRect/>
          </a:stretch>
        </p:blipFill>
        <p:spPr>
          <a:xfrm>
            <a:off x="7832725" y="0"/>
            <a:ext cx="4359275" cy="7359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9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1778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因为精</a:t>
            </a:r>
            <a:r>
              <a:rPr lang="en-US" sz="48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准</a:t>
            </a:r>
            <a:r>
              <a:rPr lang="en-US" sz="4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，所以容</a:t>
            </a:r>
            <a:r>
              <a:rPr lang="en-US" sz="48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rPr>
              <a:t>易</a:t>
            </a:r>
            <a:endParaRPr lang="en-US" sz="48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 name="AutoShape 3"/>
          <p:cNvSpPr/>
          <p:nvPr/>
        </p:nvSpPr>
        <p:spPr>
          <a:xfrm>
            <a:off x="5588000" y="3302000"/>
            <a:ext cx="1016000" cy="762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0" y="3937000"/>
            <a:ext cx="12192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7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谢谢大家</a:t>
            </a:r>
            <a:endParaRPr lang="en-US" sz="1100"/>
          </a:p>
        </p:txBody>
      </p:sp>
      <p:sp>
        <p:nvSpPr>
          <p:cNvPr id="5" name="AutoShape 5"/>
          <p:cNvSpPr/>
          <p:nvPr/>
        </p:nvSpPr>
        <p:spPr>
          <a:xfrm>
            <a:off x="0" y="5588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spc="400">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THANK YOU</a:t>
            </a:r>
            <a:endParaRPr lang="en-US" sz="1100"/>
          </a:p>
        </p:txBody>
      </p:sp>
      <p:pic>
        <p:nvPicPr>
          <p:cNvPr id="7" name="图片 6"/>
          <p:cNvPicPr>
            <a:picLocks noChangeAspect="1"/>
          </p:cNvPicPr>
          <p:nvPr/>
        </p:nvPicPr>
        <p:blipFill>
          <a:blip r:embed="rId1"/>
          <a:stretch>
            <a:fillRect/>
          </a:stretch>
        </p:blipFill>
        <p:spPr>
          <a:xfrm>
            <a:off x="7832725" y="0"/>
            <a:ext cx="4359275" cy="7359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762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目录</a:t>
            </a:r>
            <a:r>
              <a:rPr lang="en-US" sz="2400" b="0" i="0" u="none" strike="noStrike">
                <a:solidFill>
                  <a:srgbClr val="9E9E9E"/>
                </a:solidFill>
                <a:latin typeface="Noto Sans SC" panose="020B0200000000000000" charset="-122"/>
                <a:ea typeface="Noto Sans SC" panose="020B0200000000000000" charset="-122"/>
                <a:cs typeface="Noto Sans SC" panose="020B0200000000000000" charset="-122"/>
                <a:sym typeface="Noto Sans SC" panose="020B0200000000000000" charset="-122"/>
              </a:rPr>
              <a:t>CONTENTS</a:t>
            </a:r>
            <a:endParaRPr lang="en-US" sz="1100"/>
          </a:p>
        </p:txBody>
      </p:sp>
      <p:sp>
        <p:nvSpPr>
          <p:cNvPr id="4" name="AutoShape 4"/>
          <p:cNvSpPr/>
          <p:nvPr>
            <p:custDataLst>
              <p:tags r:id="rId1"/>
            </p:custDataLst>
          </p:nvPr>
        </p:nvSpPr>
        <p:spPr>
          <a:xfrm>
            <a:off x="762000" y="2032000"/>
            <a:ext cx="3302000" cy="1905000"/>
          </a:xfrm>
          <a:prstGeom prst="roundRect">
            <a:avLst>
              <a:gd name="adj" fmla="val 8000"/>
            </a:avLst>
          </a:prstGeom>
          <a:solidFill>
            <a:srgbClr val="F9FAFB">
              <a:alpha val="100000"/>
            </a:srgbClr>
          </a:solidFill>
          <a:ln w="12700" cap="flat" cmpd="sng">
            <a:solidFill>
              <a:srgbClr val="EEEEEE">
                <a:alpha val="100000"/>
              </a:srgbClr>
            </a:solidFill>
            <a:prstDash val="solid"/>
            <a:round/>
          </a:ln>
        </p:spPr>
        <p:txBody>
          <a:bodyPr vert="horz" wrap="square" lIns="63500" tIns="63500" rIns="63500" bIns="63500" rtlCol="0" anchor="ctr"/>
          <a:lstStyle/>
          <a:p>
            <a:pPr algn="ctr">
              <a:defRPr/>
            </a:pPr>
          </a:p>
        </p:txBody>
      </p:sp>
      <p:sp>
        <p:nvSpPr>
          <p:cNvPr id="5" name="AutoShape 5"/>
          <p:cNvSpPr/>
          <p:nvPr>
            <p:custDataLst>
              <p:tags r:id="rId2"/>
            </p:custDataLst>
          </p:nvPr>
        </p:nvSpPr>
        <p:spPr>
          <a:xfrm>
            <a:off x="952500" y="2286000"/>
            <a:ext cx="76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endParaRPr lang="en-US" sz="1100"/>
          </a:p>
        </p:txBody>
      </p:sp>
      <p:sp>
        <p:nvSpPr>
          <p:cNvPr id="6" name="AutoShape 6"/>
          <p:cNvSpPr/>
          <p:nvPr>
            <p:custDataLst>
              <p:tags r:id="rId3"/>
            </p:custDataLst>
          </p:nvPr>
        </p:nvSpPr>
        <p:spPr>
          <a:xfrm>
            <a:off x="1841500" y="2286000"/>
            <a:ext cx="19685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高三文化课大通关</a:t>
            </a:r>
            <a:endParaRPr lang="en-US" sz="1100"/>
          </a:p>
          <a:p>
            <a:pPr indent="0" algn="l">
              <a:lnSpc>
                <a:spcPct val="117000"/>
              </a:lnSpc>
              <a:spcBef>
                <a:spcPts val="1200"/>
              </a:spcBef>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精准覆盖考点，助力高效备考，扫清知识盲区</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4"/>
            </p:custDataLst>
          </p:nvPr>
        </p:nvSpPr>
        <p:spPr>
          <a:xfrm>
            <a:off x="4445000" y="2032000"/>
            <a:ext cx="3302000" cy="1905000"/>
          </a:xfrm>
          <a:prstGeom prst="roundRect">
            <a:avLst>
              <a:gd name="adj" fmla="val 8000"/>
            </a:avLst>
          </a:prstGeom>
          <a:solidFill>
            <a:srgbClr val="F9FAFB">
              <a:alpha val="100000"/>
            </a:srgbClr>
          </a:solidFill>
          <a:ln w="12700" cap="flat" cmpd="sng">
            <a:solidFill>
              <a:srgbClr val="EEEEEE">
                <a:alpha val="100000"/>
              </a:srgbClr>
            </a:solidFill>
            <a:prstDash val="solid"/>
            <a:round/>
          </a:ln>
        </p:spPr>
        <p:txBody>
          <a:bodyPr vert="horz" wrap="square" lIns="63500" tIns="63500" rIns="63500" bIns="63500" rtlCol="0" anchor="ctr"/>
          <a:lstStyle/>
          <a:p>
            <a:pPr algn="ctr">
              <a:defRPr/>
            </a:pPr>
          </a:p>
        </p:txBody>
      </p:sp>
      <p:sp>
        <p:nvSpPr>
          <p:cNvPr id="8" name="AutoShape 8"/>
          <p:cNvSpPr/>
          <p:nvPr>
            <p:custDataLst>
              <p:tags r:id="rId5"/>
            </p:custDataLst>
          </p:nvPr>
        </p:nvSpPr>
        <p:spPr>
          <a:xfrm>
            <a:off x="4635500" y="2286000"/>
            <a:ext cx="76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endParaRPr lang="en-US" sz="1100"/>
          </a:p>
        </p:txBody>
      </p:sp>
      <p:sp>
        <p:nvSpPr>
          <p:cNvPr id="9" name="AutoShape 9"/>
          <p:cNvSpPr/>
          <p:nvPr>
            <p:custDataLst>
              <p:tags r:id="rId6"/>
            </p:custDataLst>
          </p:nvPr>
        </p:nvSpPr>
        <p:spPr>
          <a:xfrm>
            <a:off x="5524500" y="2286000"/>
            <a:ext cx="19685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高一高二语数英</a:t>
            </a:r>
            <a:endPar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00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学案</a:t>
            </a:r>
            <a:endParaRPr lang="en-US" sz="1100"/>
          </a:p>
          <a:p>
            <a:pPr indent="0" algn="l">
              <a:lnSpc>
                <a:spcPct val="117000"/>
              </a:lnSpc>
              <a:spcBef>
                <a:spcPts val="1200"/>
              </a:spcBef>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同步夯实基础，构建完整知识体系，稳步提升</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7"/>
            </p:custDataLst>
          </p:nvPr>
        </p:nvSpPr>
        <p:spPr>
          <a:xfrm>
            <a:off x="8128000" y="2032000"/>
            <a:ext cx="3302000" cy="1905000"/>
          </a:xfrm>
          <a:prstGeom prst="roundRect">
            <a:avLst>
              <a:gd name="adj" fmla="val 8000"/>
            </a:avLst>
          </a:prstGeom>
          <a:solidFill>
            <a:srgbClr val="F9FAFB">
              <a:alpha val="100000"/>
            </a:srgbClr>
          </a:solidFill>
          <a:ln w="12700" cap="flat" cmpd="sng">
            <a:solidFill>
              <a:srgbClr val="EEEEEE">
                <a:alpha val="100000"/>
              </a:srgbClr>
            </a:solidFill>
            <a:prstDash val="solid"/>
            <a:round/>
          </a:ln>
        </p:spPr>
        <p:txBody>
          <a:bodyPr vert="horz" wrap="square" lIns="63500" tIns="63500" rIns="63500" bIns="63500" rtlCol="0" anchor="ctr"/>
          <a:lstStyle/>
          <a:p>
            <a:pPr algn="ctr">
              <a:defRPr/>
            </a:pPr>
          </a:p>
        </p:txBody>
      </p:sp>
      <p:sp>
        <p:nvSpPr>
          <p:cNvPr id="11" name="AutoShape 11"/>
          <p:cNvSpPr/>
          <p:nvPr>
            <p:custDataLst>
              <p:tags r:id="rId8"/>
            </p:custDataLst>
          </p:nvPr>
        </p:nvSpPr>
        <p:spPr>
          <a:xfrm>
            <a:off x="8318500" y="2286000"/>
            <a:ext cx="76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03</a:t>
            </a:r>
            <a:endParaRPr lang="en-US" sz="1100"/>
          </a:p>
        </p:txBody>
      </p:sp>
      <p:sp>
        <p:nvSpPr>
          <p:cNvPr id="12" name="AutoShape 12"/>
          <p:cNvSpPr/>
          <p:nvPr>
            <p:custDataLst>
              <p:tags r:id="rId9"/>
            </p:custDataLst>
          </p:nvPr>
        </p:nvSpPr>
        <p:spPr>
          <a:xfrm>
            <a:off x="9207500" y="2286000"/>
            <a:ext cx="19685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高三专业课大通关</a:t>
            </a:r>
            <a:endParaRPr lang="en-US" sz="1100"/>
          </a:p>
          <a:p>
            <a:pPr indent="0" algn="l">
              <a:lnSpc>
                <a:spcPct val="117000"/>
              </a:lnSpc>
              <a:spcBef>
                <a:spcPts val="1200"/>
              </a:spcBef>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聚焦核心专业技能，强化解题思路，提升实战能力</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0"/>
            </p:custDataLst>
          </p:nvPr>
        </p:nvSpPr>
        <p:spPr>
          <a:xfrm>
            <a:off x="1905000" y="4318000"/>
            <a:ext cx="4191000" cy="1905000"/>
          </a:xfrm>
          <a:prstGeom prst="roundRect">
            <a:avLst>
              <a:gd name="adj" fmla="val 8000"/>
            </a:avLst>
          </a:prstGeom>
          <a:solidFill>
            <a:srgbClr val="F9FAFB">
              <a:alpha val="100000"/>
            </a:srgbClr>
          </a:solidFill>
          <a:ln w="12700" cap="flat" cmpd="sng">
            <a:solidFill>
              <a:srgbClr val="EEEEEE">
                <a:alpha val="100000"/>
              </a:srgbClr>
            </a:solidFill>
            <a:prstDash val="solid"/>
            <a:round/>
          </a:ln>
        </p:spPr>
        <p:txBody>
          <a:bodyPr vert="horz" wrap="square" lIns="63500" tIns="63500" rIns="63500" bIns="63500" rtlCol="0" anchor="ctr"/>
          <a:lstStyle/>
          <a:p>
            <a:pPr algn="ctr">
              <a:defRPr/>
            </a:pPr>
          </a:p>
        </p:txBody>
      </p:sp>
      <p:sp>
        <p:nvSpPr>
          <p:cNvPr id="14" name="AutoShape 14"/>
          <p:cNvSpPr/>
          <p:nvPr>
            <p:custDataLst>
              <p:tags r:id="rId11"/>
            </p:custDataLst>
          </p:nvPr>
        </p:nvSpPr>
        <p:spPr>
          <a:xfrm>
            <a:off x="2159000" y="4635500"/>
            <a:ext cx="889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04</a:t>
            </a:r>
            <a:endParaRPr lang="en-US" sz="1100"/>
          </a:p>
        </p:txBody>
      </p:sp>
      <p:sp>
        <p:nvSpPr>
          <p:cNvPr id="15" name="AutoShape 15"/>
          <p:cNvSpPr/>
          <p:nvPr>
            <p:custDataLst>
              <p:tags r:id="rId12"/>
            </p:custDataLst>
          </p:nvPr>
        </p:nvSpPr>
        <p:spPr>
          <a:xfrm>
            <a:off x="3175000" y="4635500"/>
            <a:ext cx="2667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高三模拟冲刺卷</a:t>
            </a:r>
            <a:endParaRPr lang="en-US" sz="1100"/>
          </a:p>
          <a:p>
            <a:pPr indent="0" algn="l">
              <a:lnSpc>
                <a:spcPct val="117000"/>
              </a:lnSpc>
              <a:spcBef>
                <a:spcPts val="1200"/>
              </a:spcBef>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紧贴考纲全真模拟演练，熟悉题型节奏，决胜高考考场</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custDataLst>
              <p:tags r:id="rId13"/>
            </p:custDataLst>
          </p:nvPr>
        </p:nvSpPr>
        <p:spPr>
          <a:xfrm>
            <a:off x="6096000" y="4318000"/>
            <a:ext cx="4191000" cy="1905000"/>
          </a:xfrm>
          <a:prstGeom prst="roundRect">
            <a:avLst>
              <a:gd name="adj" fmla="val 8000"/>
            </a:avLst>
          </a:prstGeom>
          <a:solidFill>
            <a:srgbClr val="F9FAFB">
              <a:alpha val="100000"/>
            </a:srgbClr>
          </a:solidFill>
          <a:ln w="12700" cap="flat" cmpd="sng">
            <a:solidFill>
              <a:srgbClr val="EEEEEE">
                <a:alpha val="100000"/>
              </a:srgbClr>
            </a:solidFill>
            <a:prstDash val="solid"/>
            <a:round/>
          </a:ln>
        </p:spPr>
        <p:txBody>
          <a:bodyPr vert="horz" wrap="square" lIns="63500" tIns="63500" rIns="63500" bIns="63500" rtlCol="0" anchor="ctr"/>
          <a:lstStyle/>
          <a:p>
            <a:pPr algn="ctr">
              <a:defRPr/>
            </a:pPr>
          </a:p>
        </p:txBody>
      </p:sp>
      <p:sp>
        <p:nvSpPr>
          <p:cNvPr id="17" name="AutoShape 17"/>
          <p:cNvSpPr/>
          <p:nvPr>
            <p:custDataLst>
              <p:tags r:id="rId14"/>
            </p:custDataLst>
          </p:nvPr>
        </p:nvSpPr>
        <p:spPr>
          <a:xfrm>
            <a:off x="6350000" y="4635500"/>
            <a:ext cx="889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05</a:t>
            </a:r>
            <a:endParaRPr lang="en-US" sz="1100"/>
          </a:p>
        </p:txBody>
      </p:sp>
      <p:sp>
        <p:nvSpPr>
          <p:cNvPr id="18" name="AutoShape 18"/>
          <p:cNvSpPr/>
          <p:nvPr>
            <p:custDataLst>
              <p:tags r:id="rId15"/>
            </p:custDataLst>
          </p:nvPr>
        </p:nvSpPr>
        <p:spPr>
          <a:xfrm>
            <a:off x="7366000" y="4635500"/>
            <a:ext cx="2667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zh-CN" alt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文化课</a:t>
            </a: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寒暑假作业</a:t>
            </a:r>
            <a:endParaRPr lang="en-US" sz="1100"/>
          </a:p>
          <a:p>
            <a:pPr indent="0" algn="l">
              <a:lnSpc>
                <a:spcPct val="117000"/>
              </a:lnSpc>
              <a:spcBef>
                <a:spcPts val="1200"/>
              </a:spcBef>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科学规划假期学习任务，温故知新，持续巩固学习成果</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图片 18"/>
          <p:cNvPicPr>
            <a:picLocks noChangeAspect="1"/>
          </p:cNvPicPr>
          <p:nvPr/>
        </p:nvPicPr>
        <p:blipFill>
          <a:blip r:embed="rId16"/>
          <a:stretch>
            <a:fillRect/>
          </a:stretch>
        </p:blipFill>
        <p:spPr>
          <a:xfrm>
            <a:off x="7832725" y="0"/>
            <a:ext cx="4359275" cy="7359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F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01 高三文化课大通关&amp;增值服务</a:t>
            </a:r>
            <a:endParaRPr lang="en-US" sz="1100"/>
          </a:p>
        </p:txBody>
      </p:sp>
      <p:sp>
        <p:nvSpPr>
          <p:cNvPr id="3" name="AutoShape 3"/>
          <p:cNvSpPr/>
          <p:nvPr/>
        </p:nvSpPr>
        <p:spPr>
          <a:xfrm>
            <a:off x="762000" y="1778000"/>
            <a:ext cx="3302000" cy="4445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032000"/>
            <a:ext cx="406400" cy="406400"/>
          </a:xfrm>
          <a:prstGeom prst="rect">
            <a:avLst/>
          </a:prstGeom>
        </p:spPr>
      </p:pic>
      <p:sp>
        <p:nvSpPr>
          <p:cNvPr id="5" name="AutoShape 5"/>
          <p:cNvSpPr/>
          <p:nvPr/>
        </p:nvSpPr>
        <p:spPr>
          <a:xfrm>
            <a:off x="1524000" y="20320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核心产品阵容</a:t>
            </a:r>
            <a:endParaRPr lang="en-US" sz="1100"/>
          </a:p>
        </p:txBody>
      </p:sp>
      <p:sp>
        <p:nvSpPr>
          <p:cNvPr id="6" name="AutoShape 6"/>
          <p:cNvSpPr/>
          <p:nvPr/>
        </p:nvSpPr>
        <p:spPr>
          <a:xfrm>
            <a:off x="952500" y="2794000"/>
            <a:ext cx="2921000" cy="3048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5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技能高考 · 中职高考考点大通关系列</a:t>
            </a:r>
            <a:endParaRPr lang="en-US" sz="1100"/>
          </a:p>
          <a:p>
            <a:pPr indent="0" algn="l">
              <a:lnSpc>
                <a:spcPct val="125000"/>
              </a:lnSpc>
              <a:spcBef>
                <a:spcPts val="1500"/>
              </a:spcBef>
            </a:pP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3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语文：</a:t>
            </a: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预估价 ¥158 | 预计2026年暑假上市</a:t>
            </a:r>
            <a:endPar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3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数学：</a:t>
            </a: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预估价 ¥138 | 预计2026年暑假上市</a:t>
            </a:r>
            <a:endPar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英语：</a:t>
            </a:r>
            <a:r>
              <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预估价 ¥148 | 预计2026年暑假上市</a:t>
            </a:r>
            <a:endParaRPr lang="en-US" sz="13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4445000" y="1778000"/>
            <a:ext cx="3302000" cy="4445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032000"/>
            <a:ext cx="406400" cy="406400"/>
          </a:xfrm>
          <a:prstGeom prst="rect">
            <a:avLst/>
          </a:prstGeom>
        </p:spPr>
      </p:pic>
      <p:sp>
        <p:nvSpPr>
          <p:cNvPr id="9" name="AutoShape 9"/>
          <p:cNvSpPr/>
          <p:nvPr/>
        </p:nvSpPr>
        <p:spPr>
          <a:xfrm>
            <a:off x="5207000" y="20320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产品核心特点</a:t>
            </a:r>
            <a:endParaRPr lang="en-US" sz="1100"/>
          </a:p>
        </p:txBody>
      </p:sp>
      <p:sp>
        <p:nvSpPr>
          <p:cNvPr id="10" name="AutoShape 10"/>
          <p:cNvSpPr/>
          <p:nvPr/>
        </p:nvSpPr>
        <p:spPr>
          <a:xfrm>
            <a:off x="4635500" y="2921000"/>
            <a:ext cx="2921000" cy="3048000"/>
          </a:xfrm>
          <a:prstGeom prst="rect">
            <a:avLst/>
          </a:prstGeom>
          <a:noFill/>
          <a:ln w="12700" cap="flat" cmpd="sng">
            <a:noFill/>
            <a:prstDash val="solid"/>
            <a:round/>
          </a:ln>
        </p:spPr>
        <p:txBody>
          <a:bodyPr vert="horz" wrap="square" lIns="0" tIns="0" rIns="0" bIns="0" rtlCol="0" anchor="ctr" anchorCtr="0"/>
          <a:lstStyle/>
          <a:p>
            <a:pPr indent="0" algn="l">
              <a:lnSpc>
                <a:spcPct val="117000"/>
              </a:lnSpc>
              <a:spcBef>
                <a:spcPts val="1000"/>
              </a:spcBef>
              <a:defRPr/>
            </a:pPr>
            <a:r>
              <a:rPr lang="en-US" sz="15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“三合一”全能设计</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考点知识梳理 + 章节同步练习 + 阶段通关集训，一本搞定全流程复习。</a:t>
            </a:r>
            <a:endParaRPr lang="en-US" sz="1100"/>
          </a:p>
          <a:p>
            <a:pPr indent="0" algn="l">
              <a:lnSpc>
                <a:spcPct val="117000"/>
              </a:lnSpc>
              <a:spcBef>
                <a:spcPts val="2500"/>
              </a:spcBef>
            </a:pPr>
            <a:r>
              <a:rPr lang="en-US" sz="15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英语学科特色包</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针对英语备考痛点，额外附赠高频核心词汇手册，快速扫清单词障碍。</a:t>
            </a:r>
            <a:endParaRPr lang="en-US" sz="12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8128000" y="1778000"/>
            <a:ext cx="3302000" cy="4445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2032000"/>
            <a:ext cx="406400" cy="406400"/>
          </a:xfrm>
          <a:prstGeom prst="rect">
            <a:avLst/>
          </a:prstGeom>
        </p:spPr>
      </p:pic>
      <p:sp>
        <p:nvSpPr>
          <p:cNvPr id="13" name="AutoShape 13"/>
          <p:cNvSpPr/>
          <p:nvPr/>
        </p:nvSpPr>
        <p:spPr>
          <a:xfrm>
            <a:off x="8890000" y="20320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五大专属增值服务</a:t>
            </a:r>
            <a:endParaRPr lang="en-US" sz="1100"/>
          </a:p>
        </p:txBody>
      </p:sp>
      <p:sp>
        <p:nvSpPr>
          <p:cNvPr id="14" name="AutoShape 14"/>
          <p:cNvSpPr/>
          <p:nvPr/>
        </p:nvSpPr>
        <p:spPr>
          <a:xfrm>
            <a:off x="8318500" y="2794000"/>
            <a:ext cx="2921000" cy="3175000"/>
          </a:xfrm>
          <a:prstGeom prst="rect">
            <a:avLst/>
          </a:prstGeom>
          <a:noFill/>
          <a:ln w="12700" cap="flat" cmpd="sng">
            <a:noFill/>
            <a:prstDash val="solid"/>
            <a:round/>
          </a:ln>
        </p:spPr>
        <p:txBody>
          <a:bodyPr vert="horz" wrap="square" lIns="0" tIns="0" rIns="0" bIns="0" rtlCol="0" anchor="ctr" anchorCtr="0"/>
          <a:lstStyle/>
          <a:p>
            <a:pPr indent="0" algn="l">
              <a:lnSpc>
                <a:spcPct val="113000"/>
              </a:lnSpc>
              <a:defRPr/>
            </a:pPr>
            <a:r>
              <a:rPr lang="en-US" sz="1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01. 免费质量监测：</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每年两次文化综合</a:t>
            </a:r>
            <a:r>
              <a:rPr lang="zh-CN" alt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质量</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监测，附详细分析报告</a:t>
            </a:r>
            <a:r>
              <a:rPr lang="zh-CN" alt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数据（横向</a:t>
            </a:r>
            <a:r>
              <a:rPr lang="en-US" altLang="zh-CN"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&amp;</a:t>
            </a:r>
            <a:r>
              <a:rPr lang="zh-CN" alt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纵向）</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100"/>
          </a:p>
          <a:p>
            <a:pPr indent="0" algn="l">
              <a:lnSpc>
                <a:spcPct val="113000"/>
              </a:lnSpc>
              <a:spcBef>
                <a:spcPts val="1000"/>
              </a:spcBef>
            </a:pPr>
            <a:r>
              <a:rPr lang="en-US" sz="1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02. 教研资源共享：</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免费参与准易教研，获取配套教学PPT。</a:t>
            </a: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3000"/>
              </a:lnSpc>
              <a:spcBef>
                <a:spcPts val="1000"/>
              </a:spcBef>
            </a:pPr>
            <a:r>
              <a:rPr lang="en-US" sz="1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03. 考情冲刺密卷：</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每年5月赠送最新考情冲刺卷3套。</a:t>
            </a: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3000"/>
              </a:lnSpc>
              <a:spcBef>
                <a:spcPts val="1000"/>
              </a:spcBef>
            </a:pPr>
            <a:r>
              <a:rPr lang="en-US" sz="1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04. 移动端刷题：</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免费开放语数英对应学科手机端刷题功能。</a:t>
            </a: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3000"/>
              </a:lnSpc>
              <a:spcBef>
                <a:spcPts val="1000"/>
              </a:spcBef>
            </a:pPr>
            <a:r>
              <a:rPr lang="en-US" sz="1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05. 志愿填报指导：</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赠送《职教高考指南》及价值199元</a:t>
            </a:r>
            <a:r>
              <a:rPr lang="zh-CN" alt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高考志愿</a:t>
            </a:r>
            <a:r>
              <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填报系统。</a:t>
            </a: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5" name="图片 14"/>
          <p:cNvPicPr>
            <a:picLocks noChangeAspect="1"/>
          </p:cNvPicPr>
          <p:nvPr/>
        </p:nvPicPr>
        <p:blipFill>
          <a:blip r:embed="rId7"/>
          <a:stretch>
            <a:fillRect/>
          </a:stretch>
        </p:blipFill>
        <p:spPr>
          <a:xfrm>
            <a:off x="7832725" y="0"/>
            <a:ext cx="4359275" cy="73596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a:t>
            </a:r>
            <a:r>
              <a:rPr lang="zh-CN" altLang="en-US" sz="32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a:t>
            </a:r>
            <a:r>
              <a:rPr lang="en-US" sz="32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rPr>
              <a:t>课</a:t>
            </a: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大通关考试用书</a:t>
            </a:r>
            <a:endPar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aphicFrame>
        <p:nvGraphicFramePr>
          <p:cNvPr id="21" name="表格 20"/>
          <p:cNvGraphicFramePr/>
          <p:nvPr>
            <p:custDataLst>
              <p:tags r:id="rId1"/>
            </p:custDataLst>
          </p:nvPr>
        </p:nvGraphicFramePr>
        <p:xfrm>
          <a:off x="683895" y="1510030"/>
          <a:ext cx="10909300" cy="4671695"/>
        </p:xfrm>
        <a:graphic>
          <a:graphicData uri="http://schemas.openxmlformats.org/drawingml/2006/table">
            <a:tbl>
              <a:tblPr firstRow="1" bandRow="1">
                <a:tableStyleId>{A554F2FC-47F3-4EAF-B5D7-61143E9EB01A}</a:tableStyleId>
              </a:tblPr>
              <a:tblGrid>
                <a:gridCol w="5796280"/>
                <a:gridCol w="1284605"/>
                <a:gridCol w="2079625"/>
                <a:gridCol w="1748790"/>
              </a:tblGrid>
              <a:tr h="1205865">
                <a:tc>
                  <a:txBody>
                    <a:bodyPr/>
                    <a:p>
                      <a:pPr marL="9525" indent="0" algn="ctr" fontAlgn="ctr"/>
                      <a:r>
                        <a:rPr lang="zh-CN" altLang="en-US" sz="2000" b="1" i="0">
                          <a:solidFill>
                            <a:srgbClr val="000000"/>
                          </a:solidFill>
                          <a:latin typeface="黑体" panose="02010609060101010101" charset="-122"/>
                          <a:ea typeface="黑体" panose="02010609060101010101" charset="-122"/>
                        </a:rPr>
                        <a:t>三</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年</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级</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文</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化</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课</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技</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能</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高</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考</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系</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列</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书</a:t>
                      </a:r>
                      <a:r>
                        <a:rPr lang="en-US" altLang="zh-CN" sz="2000" b="1" i="0">
                          <a:solidFill>
                            <a:srgbClr val="000000"/>
                          </a:solidFill>
                          <a:latin typeface="黑体" panose="02010609060101010101" charset="-122"/>
                          <a:ea typeface="黑体" panose="02010609060101010101" charset="-122"/>
                        </a:rPr>
                        <a:t> </a:t>
                      </a:r>
                      <a:r>
                        <a:rPr lang="zh-CN" altLang="en-US" sz="2000" b="1" i="0">
                          <a:solidFill>
                            <a:srgbClr val="000000"/>
                          </a:solidFill>
                          <a:latin typeface="黑体" panose="02010609060101010101" charset="-122"/>
                          <a:ea typeface="黑体" panose="02010609060101010101" charset="-122"/>
                        </a:rPr>
                        <a:t>名</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预估价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en-US" altLang="zh-CN" sz="2000" b="1" i="0">
                          <a:solidFill>
                            <a:srgbClr val="000000"/>
                          </a:solidFill>
                          <a:latin typeface="黑体" panose="02010609060101010101" charset="-122"/>
                          <a:ea typeface="黑体" panose="02010609060101010101" charset="-122"/>
                        </a:rPr>
                        <a:t>ISBN</a:t>
                      </a:r>
                      <a:r>
                        <a:rPr lang="zh-CN" altLang="en-US" sz="2000" b="1" i="0">
                          <a:solidFill>
                            <a:srgbClr val="000000"/>
                          </a:solidFill>
                          <a:latin typeface="黑体" panose="02010609060101010101" charset="-122"/>
                          <a:ea typeface="黑体" panose="02010609060101010101" charset="-122"/>
                        </a:rPr>
                        <a:t>书号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出版社名称</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r>
              <a:tr h="115506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 </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中职高考考点大通关</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语文</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158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b="0" i="0">
                          <a:solidFill>
                            <a:srgbClr val="FF0000"/>
                          </a:solidFill>
                          <a:latin typeface="宋体" panose="02010600030101010101" pitchFamily="2" charset="-122"/>
                          <a:ea typeface="宋体" panose="02010600030101010101" pitchFamily="2" charset="-122"/>
                        </a:rPr>
                        <a:t>出版中</a:t>
                      </a:r>
                      <a:endParaRPr lang="zh-CN" altLang="en-US"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115570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2. </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中职高考考点大通关</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数学</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138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115506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3. </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中职高考考点大通关</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英语</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148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bl>
          </a:graphicData>
        </a:graphic>
      </p:graphicFrame>
      <p:pic>
        <p:nvPicPr>
          <p:cNvPr id="7" name="图片 6"/>
          <p:cNvPicPr>
            <a:picLocks noChangeAspect="1"/>
          </p:cNvPicPr>
          <p:nvPr/>
        </p:nvPicPr>
        <p:blipFill>
          <a:blip r:embed="rId2"/>
          <a:stretch>
            <a:fillRect/>
          </a:stretch>
        </p:blipFill>
        <p:spPr>
          <a:xfrm>
            <a:off x="7832725" y="0"/>
            <a:ext cx="4359275" cy="73596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F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02 高一高二语数英学案&amp;增值服务</a:t>
            </a:r>
            <a:endParaRPr lang="en-US" sz="1100"/>
          </a:p>
        </p:txBody>
      </p:sp>
      <p:sp>
        <p:nvSpPr>
          <p:cNvPr id="3" name="AutoShape 3"/>
          <p:cNvSpPr/>
          <p:nvPr/>
        </p:nvSpPr>
        <p:spPr>
          <a:xfrm>
            <a:off x="762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095500"/>
            <a:ext cx="406400" cy="406400"/>
          </a:xfrm>
          <a:prstGeom prst="rect">
            <a:avLst/>
          </a:prstGeom>
        </p:spPr>
      </p:pic>
      <p:sp>
        <p:nvSpPr>
          <p:cNvPr id="5" name="AutoShape 5"/>
          <p:cNvSpPr/>
          <p:nvPr/>
        </p:nvSpPr>
        <p:spPr>
          <a:xfrm>
            <a:off x="1549400" y="2057400"/>
            <a:ext cx="2286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产品阵容</a:t>
            </a:r>
            <a:endParaRPr lang="en-US" sz="1100"/>
          </a:p>
        </p:txBody>
      </p:sp>
      <p:sp>
        <p:nvSpPr>
          <p:cNvPr id="6" name="AutoShape 6"/>
          <p:cNvSpPr/>
          <p:nvPr/>
        </p:nvSpPr>
        <p:spPr>
          <a:xfrm>
            <a:off x="1016000" y="2794000"/>
            <a:ext cx="279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新课堂同步学案系列</a:t>
            </a:r>
            <a:r>
              <a:rPr lang="zh-CN" alt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7</a:t>
            </a:r>
            <a:r>
              <a:rPr lang="zh-CN" alt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本）</a:t>
            </a:r>
            <a:endParaRPr lang="zh-CN" altLang="en-US" sz="1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1016000" y="3556000"/>
            <a:ext cx="2834640" cy="2286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语文学案</a:t>
            </a:r>
            <a:r>
              <a:rPr lang="zh-CN" alt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（基础模块上、下册）</a:t>
            </a: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 62元 / 58元</a:t>
            </a:r>
            <a:endParaRPr lang="en-US" sz="1100"/>
          </a:p>
          <a:p>
            <a:pPr indent="0" algn="l">
              <a:lnSpc>
                <a:spcPct val="133000"/>
              </a:lnSpc>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数学学案</a:t>
            </a:r>
            <a:r>
              <a:rPr lang="zh-CN" altLang="en-US"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（基础模块上、下册）</a:t>
            </a: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 64元 / 60元</a:t>
            </a:r>
            <a:endPar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33000"/>
              </a:lnSpc>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英语学案</a:t>
            </a:r>
            <a:r>
              <a:rPr lang="zh-CN" altLang="en-US"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（第</a:t>
            </a:r>
            <a:r>
              <a:rPr lang="en-US" altLang="zh-CN"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1/2/3</a:t>
            </a:r>
            <a:r>
              <a:rPr lang="zh-CN" altLang="en-US"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册）</a:t>
            </a: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33000"/>
              </a:lnSpc>
            </a:pPr>
            <a:r>
              <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定价52元 /54元 /48元</a:t>
            </a:r>
            <a:endPar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095500"/>
            <a:ext cx="406400" cy="406400"/>
          </a:xfrm>
          <a:prstGeom prst="rect">
            <a:avLst/>
          </a:prstGeom>
        </p:spPr>
      </p:pic>
      <p:sp>
        <p:nvSpPr>
          <p:cNvPr id="10" name="AutoShape 10"/>
          <p:cNvSpPr/>
          <p:nvPr/>
        </p:nvSpPr>
        <p:spPr>
          <a:xfrm>
            <a:off x="5232400" y="2057400"/>
            <a:ext cx="2286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核心特点</a:t>
            </a:r>
            <a:endParaRPr lang="en-US" sz="1100"/>
          </a:p>
        </p:txBody>
      </p:sp>
      <p:sp>
        <p:nvSpPr>
          <p:cNvPr id="11" name="AutoShape 11"/>
          <p:cNvSpPr/>
          <p:nvPr/>
        </p:nvSpPr>
        <p:spPr>
          <a:xfrm>
            <a:off x="4699000" y="2921000"/>
            <a:ext cx="2794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“三册合一” 高效教学</a:t>
            </a:r>
            <a:endParaRPr lang="en-US" sz="1100"/>
          </a:p>
        </p:txBody>
      </p:sp>
      <p:sp>
        <p:nvSpPr>
          <p:cNvPr id="12" name="AutoShape 12"/>
          <p:cNvSpPr/>
          <p:nvPr/>
        </p:nvSpPr>
        <p:spPr>
          <a:xfrm>
            <a:off x="4699000" y="3937000"/>
            <a:ext cx="2794000" cy="2032000"/>
          </a:xfrm>
          <a:prstGeom prst="rect">
            <a:avLst/>
          </a:prstGeom>
          <a:noFill/>
          <a:ln w="12700" cap="flat" cmpd="sng">
            <a:noFill/>
            <a:prstDash val="solid"/>
            <a:round/>
          </a:ln>
        </p:spPr>
        <p:txBody>
          <a:bodyPr vert="horz" wrap="square" lIns="0" tIns="0" rIns="0" bIns="0" rtlCol="0" anchor="ctr" anchorCtr="0"/>
          <a:lstStyle/>
          <a:p>
            <a:pPr indent="0" algn="l">
              <a:lnSpc>
                <a:spcPct val="133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将知识梳理、课堂巩固与同步过关三大模块有机整合。</a:t>
            </a:r>
            <a:endParaRPr lang="en-US" sz="1100"/>
          </a:p>
          <a:p>
            <a:pPr indent="0" algn="l">
              <a:lnSpc>
                <a:spcPct val="133000"/>
              </a:lnSpc>
            </a:pPr>
            <a:r>
              <a:rPr lang="en-US" sz="14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 价值点：</a:t>
            </a:r>
            <a:r>
              <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有效减轻师生负担，大幅优化课堂作业布置与日常收发流程。</a:t>
            </a:r>
            <a:endParaRPr lang="en-US" sz="1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8128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2095500"/>
            <a:ext cx="406400" cy="406400"/>
          </a:xfrm>
          <a:prstGeom prst="rect">
            <a:avLst/>
          </a:prstGeom>
        </p:spPr>
      </p:pic>
      <p:sp>
        <p:nvSpPr>
          <p:cNvPr id="15" name="AutoShape 15"/>
          <p:cNvSpPr/>
          <p:nvPr/>
        </p:nvSpPr>
        <p:spPr>
          <a:xfrm>
            <a:off x="8915400" y="2057400"/>
            <a:ext cx="2286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专属增值服务</a:t>
            </a:r>
            <a:endParaRPr lang="en-US" sz="1100"/>
          </a:p>
        </p:txBody>
      </p:sp>
      <p:sp>
        <p:nvSpPr>
          <p:cNvPr id="16" name="AutoShape 16"/>
          <p:cNvSpPr/>
          <p:nvPr/>
        </p:nvSpPr>
        <p:spPr>
          <a:xfrm>
            <a:off x="8382000" y="2921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4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01. 免费质量监测</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提供期中、期末共四次文化课质量监测服务。</a:t>
            </a:r>
            <a:r>
              <a:rPr lang="zh-CN" alt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（横向</a:t>
            </a:r>
            <a:r>
              <a:rPr lang="en-US" altLang="zh-CN"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&amp;</a:t>
            </a:r>
            <a:r>
              <a:rPr lang="zh-CN" alt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纵向的数据对比）</a:t>
            </a:r>
            <a:endParaRPr lang="en-US" sz="1100"/>
          </a:p>
          <a:p>
            <a:pPr indent="0" algn="l">
              <a:lnSpc>
                <a:spcPct val="150000"/>
              </a:lnSpc>
            </a:pPr>
            <a:r>
              <a:rPr lang="en-US" sz="14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02. 教研活动参与</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免费参加准易</a:t>
            </a:r>
            <a:r>
              <a:rPr lang="zh-CN" alt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举办的</a:t>
            </a: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专业教研交流活动。</a:t>
            </a:r>
            <a:endPar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4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03. 教学资源共享</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zh-CN" alt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准易云课</a:t>
            </a: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配套教材与学案的教学PPT，下载即用</a:t>
            </a:r>
            <a:r>
              <a:rPr lang="zh-CN" alt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，支持在线修改，自定义教案</a:t>
            </a:r>
            <a:endPar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7" name="图片 16"/>
          <p:cNvPicPr>
            <a:picLocks noChangeAspect="1"/>
          </p:cNvPicPr>
          <p:nvPr/>
        </p:nvPicPr>
        <p:blipFill>
          <a:blip r:embed="rId7"/>
          <a:stretch>
            <a:fillRect/>
          </a:stretch>
        </p:blipFill>
        <p:spPr>
          <a:xfrm>
            <a:off x="7832725" y="0"/>
            <a:ext cx="4359275" cy="7359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F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03 高三专业课大通关&amp;增值服务</a:t>
            </a:r>
            <a:endParaRPr lang="en-US" sz="1100"/>
          </a:p>
        </p:txBody>
      </p:sp>
      <p:sp>
        <p:nvSpPr>
          <p:cNvPr id="3" name="AutoShape 3"/>
          <p:cNvSpPr/>
          <p:nvPr>
            <p:custDataLst>
              <p:tags r:id="rId1"/>
            </p:custDataLst>
          </p:nvPr>
        </p:nvSpPr>
        <p:spPr>
          <a:xfrm>
            <a:off x="762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4" name="AutoShape 4"/>
          <p:cNvSpPr/>
          <p:nvPr>
            <p:custDataLst>
              <p:tags r:id="rId2"/>
            </p:custDataLst>
          </p:nvPr>
        </p:nvSpPr>
        <p:spPr>
          <a:xfrm>
            <a:off x="762000" y="1778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68500"/>
            <a:ext cx="508000" cy="508000"/>
          </a:xfrm>
          <a:prstGeom prst="rect">
            <a:avLst/>
          </a:prstGeom>
        </p:spPr>
      </p:pic>
      <p:sp>
        <p:nvSpPr>
          <p:cNvPr id="6" name="AutoShape 6"/>
          <p:cNvSpPr/>
          <p:nvPr>
            <p:custDataLst>
              <p:tags r:id="rId6"/>
            </p:custDataLst>
          </p:nvPr>
        </p:nvSpPr>
        <p:spPr>
          <a:xfrm>
            <a:off x="1651000" y="1955800"/>
            <a:ext cx="2159000" cy="533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产品阵容</a:t>
            </a:r>
            <a:endParaRPr lang="en-US" sz="1100"/>
          </a:p>
        </p:txBody>
      </p:sp>
      <p:sp>
        <p:nvSpPr>
          <p:cNvPr id="7" name="AutoShape 7"/>
          <p:cNvSpPr/>
          <p:nvPr>
            <p:custDataLst>
              <p:tags r:id="rId7"/>
            </p:custDataLst>
          </p:nvPr>
        </p:nvSpPr>
        <p:spPr>
          <a:xfrm>
            <a:off x="952500" y="2921000"/>
            <a:ext cx="2921000" cy="2921000"/>
          </a:xfrm>
          <a:prstGeom prst="rect">
            <a:avLst/>
          </a:prstGeom>
          <a:noFill/>
          <a:ln w="12700" cap="flat" cmpd="sng">
            <a:noFill/>
            <a:prstDash val="solid"/>
            <a:round/>
          </a:ln>
        </p:spPr>
        <p:txBody>
          <a:bodyPr vert="horz" wrap="square" lIns="0" tIns="0" rIns="0" bIns="0" rtlCol="0" anchor="ctr" anchorCtr="0"/>
          <a:lstStyle/>
          <a:p>
            <a:pPr indent="0" algn="l">
              <a:lnSpc>
                <a:spcPct val="108000"/>
              </a:lnSpc>
              <a:spcAft>
                <a:spcPts val="1500"/>
              </a:spcAft>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技能高考专业系列</a:t>
            </a:r>
            <a:endParaRPr lang="en-US" sz="1100"/>
          </a:p>
          <a:p>
            <a:pPr indent="0" algn="l">
              <a:lnSpc>
                <a:spcPct val="125000"/>
              </a:lnSpc>
            </a:pP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十大专业全覆盖，</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机械、电气电子、财经、计算机、建筑技术、旅游、护理、农学、汽车维修等多个热门专业方向，满足不同学科的教学与备考需求。</a:t>
            </a:r>
            <a:endPar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4445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9" name="AutoShape 9"/>
          <p:cNvSpPr/>
          <p:nvPr>
            <p:custDataLst>
              <p:tags r:id="rId9"/>
            </p:custDataLst>
          </p:nvPr>
        </p:nvSpPr>
        <p:spPr>
          <a:xfrm>
            <a:off x="4445000" y="1778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99000" y="1968500"/>
            <a:ext cx="508000" cy="508000"/>
          </a:xfrm>
          <a:prstGeom prst="rect">
            <a:avLst/>
          </a:prstGeom>
        </p:spPr>
      </p:pic>
      <p:sp>
        <p:nvSpPr>
          <p:cNvPr id="11" name="AutoShape 11"/>
          <p:cNvSpPr/>
          <p:nvPr>
            <p:custDataLst>
              <p:tags r:id="rId13"/>
            </p:custDataLst>
          </p:nvPr>
        </p:nvSpPr>
        <p:spPr>
          <a:xfrm>
            <a:off x="5334000" y="1955800"/>
            <a:ext cx="2159000" cy="533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核心特点</a:t>
            </a:r>
            <a:endParaRPr lang="en-US" sz="1100"/>
          </a:p>
        </p:txBody>
      </p:sp>
      <p:sp>
        <p:nvSpPr>
          <p:cNvPr id="12" name="AutoShape 12"/>
          <p:cNvSpPr/>
          <p:nvPr>
            <p:custDataLst>
              <p:tags r:id="rId14"/>
            </p:custDataLst>
          </p:nvPr>
        </p:nvSpPr>
        <p:spPr>
          <a:xfrm>
            <a:off x="4635500" y="2921000"/>
            <a:ext cx="2921000" cy="2921000"/>
          </a:xfrm>
          <a:prstGeom prst="rect">
            <a:avLst/>
          </a:prstGeom>
          <a:noFill/>
          <a:ln w="12700" cap="flat" cmpd="sng">
            <a:noFill/>
            <a:prstDash val="solid"/>
            <a:round/>
          </a:ln>
        </p:spPr>
        <p:txBody>
          <a:bodyPr vert="horz" wrap="square" lIns="0" tIns="0" rIns="0" bIns="0" rtlCol="0" anchor="ctr" anchorCtr="0"/>
          <a:lstStyle/>
          <a:p>
            <a:pPr indent="0" algn="l">
              <a:lnSpc>
                <a:spcPct val="117000"/>
              </a:lnSpc>
              <a:spcAft>
                <a:spcPts val="1600"/>
              </a:spcAft>
              <a:defRPr/>
            </a:pP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整合</a:t>
            </a: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设计</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单册专业课大通关包含</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专业知识要点梳理 + 技能操作模拟训练 + 章节同步配套练习 + 阶段通关综合集训，构建完整学习闭环。</a:t>
            </a:r>
            <a:endParaRPr lang="en-US" sz="1100"/>
          </a:p>
          <a:p>
            <a:pPr indent="0" algn="l">
              <a:lnSpc>
                <a:spcPct val="117000"/>
              </a:lnSpc>
            </a:pP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 专业定制化内容</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紧贴各专业考纲与实操要求，如汽修专业特设工单专项训练，精准匹配技能高考标准。</a:t>
            </a:r>
            <a:endPar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5"/>
            </p:custDataLst>
          </p:nvPr>
        </p:nvSpPr>
        <p:spPr>
          <a:xfrm>
            <a:off x="8128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4" name="AutoShape 14"/>
          <p:cNvSpPr/>
          <p:nvPr>
            <p:custDataLst>
              <p:tags r:id="rId16"/>
            </p:custDataLst>
          </p:nvPr>
        </p:nvSpPr>
        <p:spPr>
          <a:xfrm>
            <a:off x="8128000" y="1778000"/>
            <a:ext cx="3302000" cy="8890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382000" y="1968500"/>
            <a:ext cx="508000" cy="508000"/>
          </a:xfrm>
          <a:prstGeom prst="rect">
            <a:avLst/>
          </a:prstGeom>
        </p:spPr>
      </p:pic>
      <p:sp>
        <p:nvSpPr>
          <p:cNvPr id="16" name="AutoShape 16"/>
          <p:cNvSpPr/>
          <p:nvPr>
            <p:custDataLst>
              <p:tags r:id="rId20"/>
            </p:custDataLst>
          </p:nvPr>
        </p:nvSpPr>
        <p:spPr>
          <a:xfrm>
            <a:off x="9017000" y="1955800"/>
            <a:ext cx="2159000" cy="533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专属增值服务</a:t>
            </a:r>
            <a:endParaRPr lang="en-US" sz="1100"/>
          </a:p>
        </p:txBody>
      </p:sp>
      <p:sp>
        <p:nvSpPr>
          <p:cNvPr id="17" name="AutoShape 17"/>
          <p:cNvSpPr/>
          <p:nvPr>
            <p:custDataLst>
              <p:tags r:id="rId21"/>
            </p:custDataLst>
          </p:nvPr>
        </p:nvSpPr>
        <p:spPr>
          <a:xfrm>
            <a:off x="8318500" y="2921000"/>
            <a:ext cx="2921000" cy="2921000"/>
          </a:xfrm>
          <a:prstGeom prst="rect">
            <a:avLst/>
          </a:prstGeom>
          <a:noFill/>
          <a:ln w="12700" cap="flat" cmpd="sng">
            <a:noFill/>
            <a:prstDash val="solid"/>
            <a:round/>
          </a:ln>
        </p:spPr>
        <p:txBody>
          <a:bodyPr vert="horz" wrap="square" lIns="0" tIns="0" rIns="0" bIns="0" rtlCol="0" anchor="ctr" anchorCtr="0"/>
          <a:lstStyle/>
          <a:p>
            <a:pPr indent="0" algn="l">
              <a:lnSpc>
                <a:spcPct val="117000"/>
              </a:lnSpc>
              <a:spcAft>
                <a:spcPts val="1600"/>
              </a:spcAft>
              <a:defRPr/>
            </a:pP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1. 免费</a:t>
            </a:r>
            <a:r>
              <a:rPr lang="zh-CN" alt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参加月度质量监测</a:t>
            </a: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服务</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定期提供专业课机考</a:t>
            </a: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服务</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提供试题下载与</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自动生成多维度的学生成绩分析报告，帮助老师精准掌握学情，优化教学策略。</a:t>
            </a:r>
            <a:endParaRPr lang="en-US" sz="1100"/>
          </a:p>
          <a:p>
            <a:pPr indent="0" algn="l">
              <a:lnSpc>
                <a:spcPct val="117000"/>
              </a:lnSpc>
            </a:pPr>
            <a:r>
              <a:rPr lang="en-US" sz="16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2. 教研活动与资源</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免费参与准易教育举办的专业课教研交流活动，</a:t>
            </a: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获取</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配套</a:t>
            </a: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（教材</a:t>
            </a:r>
            <a:r>
              <a:rPr lang="en-US" altLang="zh-CN"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教辅）</a:t>
            </a:r>
            <a:r>
              <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教学PPT，减轻备课负担，提升教学效率。</a:t>
            </a:r>
            <a:endParaRPr 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7000"/>
              </a:lnSpc>
            </a:pPr>
            <a:r>
              <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（护理、计算机、电气电子、会计、电商、机械、农学、汽修）</a:t>
            </a:r>
            <a:endParaRPr lang="zh-CN" altLang="en-US" sz="13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8" name="图片 17"/>
          <p:cNvPicPr>
            <a:picLocks noChangeAspect="1"/>
          </p:cNvPicPr>
          <p:nvPr/>
        </p:nvPicPr>
        <p:blipFill>
          <a:blip r:embed="rId22"/>
          <a:stretch>
            <a:fillRect/>
          </a:stretch>
        </p:blipFill>
        <p:spPr>
          <a:xfrm>
            <a:off x="7832725" y="0"/>
            <a:ext cx="4359275" cy="7359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高三</a:t>
            </a:r>
            <a:r>
              <a:rPr lang="en-US" sz="3200" b="1" i="0" u="none" strike="noStrike">
                <a:solidFill>
                  <a:srgbClr val="FF0000"/>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专业课</a:t>
            </a: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大通关考试用书</a:t>
            </a:r>
            <a:r>
              <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目录</a:t>
            </a:r>
            <a:endPar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aphicFrame>
        <p:nvGraphicFramePr>
          <p:cNvPr id="21" name="表格 20"/>
          <p:cNvGraphicFramePr/>
          <p:nvPr>
            <p:custDataLst>
              <p:tags r:id="rId1"/>
            </p:custDataLst>
          </p:nvPr>
        </p:nvGraphicFramePr>
        <p:xfrm>
          <a:off x="683895" y="1510030"/>
          <a:ext cx="10890250" cy="4845050"/>
        </p:xfrm>
        <a:graphic>
          <a:graphicData uri="http://schemas.openxmlformats.org/drawingml/2006/table">
            <a:tbl>
              <a:tblPr firstRow="1" bandRow="1">
                <a:tableStyleId>{A554F2FC-47F3-4EAF-B5D7-61143E9EB01A}</a:tableStyleId>
              </a:tblPr>
              <a:tblGrid>
                <a:gridCol w="5786120"/>
                <a:gridCol w="1282700"/>
                <a:gridCol w="2075815"/>
                <a:gridCol w="1745615"/>
              </a:tblGrid>
              <a:tr h="718185">
                <a:tc>
                  <a:txBody>
                    <a:bodyPr/>
                    <a:p>
                      <a:pPr marL="9525" indent="0" algn="ctr" fontAlgn="ctr"/>
                      <a:r>
                        <a:rPr lang="zh-CN" altLang="en-US" sz="2000" b="1" i="0">
                          <a:solidFill>
                            <a:srgbClr val="000000"/>
                          </a:solidFill>
                          <a:latin typeface="黑体" panose="02010609060101010101" charset="-122"/>
                          <a:ea typeface="黑体" panose="02010609060101010101" charset="-122"/>
                        </a:rPr>
                        <a:t>三 年 级 技 能 高 考 专 业 系 列 书 名</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预估价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en-US" altLang="zh-CN" sz="2000" b="1" i="0">
                          <a:solidFill>
                            <a:srgbClr val="000000"/>
                          </a:solidFill>
                          <a:latin typeface="黑体" panose="02010609060101010101" charset="-122"/>
                          <a:ea typeface="黑体" panose="02010609060101010101" charset="-122"/>
                        </a:rPr>
                        <a:t>ISBN</a:t>
                      </a:r>
                      <a:r>
                        <a:rPr lang="zh-CN" altLang="en-US" sz="2000" b="1" i="0">
                          <a:solidFill>
                            <a:srgbClr val="000000"/>
                          </a:solidFill>
                          <a:latin typeface="黑体" panose="02010609060101010101" charset="-122"/>
                          <a:ea typeface="黑体" panose="02010609060101010101" charset="-122"/>
                        </a:rPr>
                        <a:t>书号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出版社名称</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r>
              <a:tr h="68770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机械类（钳工）高考考点大通关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178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b="0" i="0">
                          <a:solidFill>
                            <a:srgbClr val="FF0000"/>
                          </a:solidFill>
                          <a:latin typeface="宋体" panose="02010600030101010101" pitchFamily="2" charset="-122"/>
                          <a:ea typeface="宋体" panose="02010600030101010101" pitchFamily="2" charset="-122"/>
                        </a:rPr>
                        <a:t>出版中</a:t>
                      </a:r>
                      <a:endParaRPr lang="zh-CN" altLang="en-US"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8834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2.</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机械类（车工）高考考点大通关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178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8770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3.</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电气电子类高考考点大通关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178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8707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4.</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财经类（会计）高考考点大通关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188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8897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5.</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财经类（电子商务）高考考点大通关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158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8707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6.</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计算机类高考考点大通关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198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bl>
          </a:graphicData>
        </a:graphic>
      </p:graphicFrame>
      <p:pic>
        <p:nvPicPr>
          <p:cNvPr id="7" name="图片 6"/>
          <p:cNvPicPr>
            <a:picLocks noChangeAspect="1"/>
          </p:cNvPicPr>
          <p:nvPr/>
        </p:nvPicPr>
        <p:blipFill>
          <a:blip r:embed="rId2"/>
          <a:stretch>
            <a:fillRect/>
          </a:stretch>
        </p:blipFill>
        <p:spPr>
          <a:xfrm>
            <a:off x="7832725" y="0"/>
            <a:ext cx="4359275" cy="7359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394970" y="898525"/>
          <a:ext cx="11279505" cy="5339080"/>
        </p:xfrm>
        <a:graphic>
          <a:graphicData uri="http://schemas.openxmlformats.org/drawingml/2006/table">
            <a:tbl>
              <a:tblPr firstRow="1" bandRow="1">
                <a:tableStyleId>{A554F2FC-47F3-4EAF-B5D7-61143E9EB01A}</a:tableStyleId>
              </a:tblPr>
              <a:tblGrid>
                <a:gridCol w="5993130"/>
                <a:gridCol w="1329055"/>
                <a:gridCol w="2149475"/>
                <a:gridCol w="1807845"/>
              </a:tblGrid>
              <a:tr h="678815">
                <a:tc>
                  <a:txBody>
                    <a:bodyPr/>
                    <a:p>
                      <a:pPr marL="9525" indent="0" algn="ctr" fontAlgn="ctr"/>
                      <a:r>
                        <a:rPr lang="zh-CN" altLang="en-US" sz="2000" b="1" i="0">
                          <a:solidFill>
                            <a:srgbClr val="000000"/>
                          </a:solidFill>
                          <a:latin typeface="黑体" panose="02010609060101010101" charset="-122"/>
                          <a:ea typeface="黑体" panose="02010609060101010101" charset="-122"/>
                        </a:rPr>
                        <a:t>三 年 级 技 能 高 考 专 业 系 列 书 名</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预估价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en-US" altLang="zh-CN" sz="2000" b="1" i="0">
                          <a:solidFill>
                            <a:srgbClr val="000000"/>
                          </a:solidFill>
                          <a:latin typeface="黑体" panose="02010609060101010101" charset="-122"/>
                          <a:ea typeface="黑体" panose="02010609060101010101" charset="-122"/>
                        </a:rPr>
                        <a:t>ISBN</a:t>
                      </a:r>
                      <a:r>
                        <a:rPr lang="zh-CN" altLang="en-US" sz="2000" b="1" i="0">
                          <a:solidFill>
                            <a:srgbClr val="000000"/>
                          </a:solidFill>
                          <a:latin typeface="黑体" panose="02010609060101010101" charset="-122"/>
                          <a:ea typeface="黑体" panose="02010609060101010101" charset="-122"/>
                        </a:rPr>
                        <a:t>书号</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c>
                  <a:txBody>
                    <a:bodyPr/>
                    <a:p>
                      <a:pPr marL="9525" indent="0" algn="ctr" fontAlgn="ctr"/>
                      <a:r>
                        <a:rPr lang="zh-CN" altLang="en-US" sz="2000" b="1" i="0">
                          <a:solidFill>
                            <a:srgbClr val="000000"/>
                          </a:solidFill>
                          <a:latin typeface="黑体" panose="02010609060101010101" charset="-122"/>
                          <a:ea typeface="黑体" panose="02010609060101010101" charset="-122"/>
                        </a:rPr>
                        <a:t>出版社名称</a:t>
                      </a:r>
                      <a:endParaRPr lang="zh-CN" altLang="en-US" sz="2000" b="1" i="0">
                        <a:solidFill>
                          <a:srgbClr val="000000"/>
                        </a:solidFill>
                        <a:latin typeface="黑体" panose="02010609060101010101" charset="-122"/>
                        <a:ea typeface="黑体" panose="02010609060101010101" charset="-122"/>
                      </a:endParaRPr>
                    </a:p>
                  </a:txBody>
                  <a:tcPr marL="9842" marR="9842" marT="9842" anchor="ctr" anchorCtr="0"/>
                </a:tc>
              </a:tr>
              <a:tr h="66675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7.</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建筑技术类高考考点大通关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148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484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8.</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旅游类（导游服务）高考考点大通关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158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611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9.</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旅游类（酒店服务）高考考点大通关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138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548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10.</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护理类高考考点大通关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178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675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11.</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农学类（种植专业）高考考点大通关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108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buNone/>
                      </a:pP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buNone/>
                      </a:pP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buNone/>
                      </a:pP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4210">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12.</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农学类（养殖专业）高考考点大通关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138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r h="666115">
                <a:tc>
                  <a:txBody>
                    <a:bodyPr/>
                    <a:p>
                      <a:pPr algn="l" fontAlgn="ctr"/>
                      <a:r>
                        <a:rPr lang="en-US" altLang="zh-CN" sz="1800" b="0" i="0">
                          <a:solidFill>
                            <a:srgbClr val="000000"/>
                          </a:solidFill>
                          <a:latin typeface="宋体" panose="02010600030101010101" pitchFamily="2" charset="-122"/>
                          <a:ea typeface="宋体" panose="02010600030101010101" pitchFamily="2" charset="-122"/>
                        </a:rPr>
                        <a:t>13.</a:t>
                      </a:r>
                      <a:r>
                        <a:rPr lang="zh-CN" altLang="en-US" sz="1800" b="0" i="0">
                          <a:solidFill>
                            <a:srgbClr val="000000"/>
                          </a:solidFill>
                          <a:latin typeface="宋体" panose="02010600030101010101" pitchFamily="2" charset="-122"/>
                          <a:ea typeface="宋体" panose="02010600030101010101" pitchFamily="2" charset="-122"/>
                        </a:rPr>
                        <a:t>技能高考</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汽车维修类高考考点大通关</a:t>
                      </a:r>
                      <a:endParaRPr lang="zh-CN" altLang="en-US" sz="1800" b="0" i="0">
                        <a:solidFill>
                          <a:srgbClr val="000000"/>
                        </a:solidFill>
                        <a:latin typeface="宋体" panose="02010600030101010101" pitchFamily="2" charset="-122"/>
                        <a:ea typeface="宋体" panose="02010600030101010101" pitchFamily="2" charset="-122"/>
                      </a:endParaRPr>
                    </a:p>
                  </a:txBody>
                  <a:tcPr marL="7937" marR="7937" marT="7937" marB="0" anchor="ctr" anchorCtr="0"/>
                </a:tc>
                <a:tc>
                  <a:txBody>
                    <a:bodyPr/>
                    <a:p>
                      <a:pPr algn="ctr" fontAlgn="ctr"/>
                      <a:r>
                        <a:rPr lang="en-US" altLang="zh-CN" sz="1800" b="0" i="0">
                          <a:solidFill>
                            <a:srgbClr val="FF0000"/>
                          </a:solidFill>
                          <a:latin typeface="宋体" panose="02010600030101010101" pitchFamily="2" charset="-122"/>
                          <a:ea typeface="宋体" panose="02010600030101010101" pitchFamily="2" charset="-122"/>
                        </a:rPr>
                        <a:t>178</a:t>
                      </a:r>
                      <a:endParaRPr lang="en-US" altLang="zh-CN" sz="1800" b="0" i="0">
                        <a:solidFill>
                          <a:srgbClr val="FF0000"/>
                        </a:solidFill>
                        <a:latin typeface="宋体" panose="02010600030101010101" pitchFamily="2" charset="-122"/>
                        <a:ea typeface="宋体" panose="02010600030101010101" pitchFamily="2" charset="-122"/>
                      </a:endParaRPr>
                    </a:p>
                  </a:txBody>
                  <a:tcPr marL="7937" marR="7937" marT="7937" marB="0" anchor="ctr" anchorCtr="0"/>
                </a:tc>
                <a:tc>
                  <a:txBody>
                    <a:bodyPr/>
                    <a:p>
                      <a:pPr marL="9525" indent="0" algn="ctr" fontAlgn="ctr">
                        <a:buNone/>
                      </a:pPr>
                      <a:r>
                        <a:rPr lang="zh-CN" altLang="en-US" sz="1800">
                          <a:solidFill>
                            <a:srgbClr val="FF0000"/>
                          </a:solidFill>
                          <a:latin typeface="宋体" panose="02010600030101010101" pitchFamily="2" charset="-122"/>
                          <a:ea typeface="宋体" panose="02010600030101010101" pitchFamily="2" charset="-122"/>
                          <a:sym typeface="+mn-ea"/>
                        </a:rPr>
                        <a:t>出版中</a:t>
                      </a:r>
                      <a:endParaRPr lang="zh-CN" altLang="en-US" sz="1800" b="0" i="0">
                        <a:solidFill>
                          <a:srgbClr val="FF0000"/>
                        </a:solidFill>
                        <a:latin typeface="宋体" panose="02010600030101010101" pitchFamily="2" charset="-122"/>
                        <a:ea typeface="宋体" panose="02010600030101010101" pitchFamily="2" charset="-122"/>
                      </a:endParaRPr>
                    </a:p>
                    <a:p>
                      <a:pPr marL="9525" indent="0" algn="ctr" fontAlgn="ctr">
                        <a:buNone/>
                      </a:pPr>
                      <a:endParaRPr lang="en-US" altLang="zh-CN" sz="1800" b="0" i="0">
                        <a:solidFill>
                          <a:srgbClr val="FF0000"/>
                        </a:solidFill>
                        <a:latin typeface="宋体" panose="02010600030101010101" pitchFamily="2" charset="-122"/>
                        <a:ea typeface="宋体" panose="02010600030101010101" pitchFamily="2" charset="-122"/>
                      </a:endParaRPr>
                    </a:p>
                  </a:txBody>
                  <a:tcPr marL="9842" marR="9842" marT="9842" anchor="ctr" anchorCtr="0"/>
                </a:tc>
                <a:tc>
                  <a:txBody>
                    <a:bodyPr/>
                    <a:p>
                      <a:pPr marL="9525" indent="0" algn="ctr" fontAlgn="ctr">
                        <a:buNone/>
                      </a:pPr>
                      <a:r>
                        <a:rPr lang="zh-CN" altLang="en-US" sz="1800">
                          <a:solidFill>
                            <a:srgbClr val="000000"/>
                          </a:solidFill>
                          <a:latin typeface="宋体" panose="02010600030101010101" pitchFamily="2" charset="-122"/>
                          <a:ea typeface="宋体" panose="02010600030101010101" pitchFamily="2" charset="-122"/>
                          <a:sym typeface="+mn-ea"/>
                        </a:rPr>
                        <a:t>合肥工业大学</a:t>
                      </a:r>
                      <a:endParaRPr lang="zh-CN" altLang="en-US" sz="1800" b="0" i="0">
                        <a:solidFill>
                          <a:srgbClr val="000000"/>
                        </a:solidFill>
                        <a:latin typeface="宋体" panose="02010600030101010101" pitchFamily="2" charset="-122"/>
                        <a:ea typeface="宋体" panose="02010600030101010101" pitchFamily="2" charset="-122"/>
                        <a:sym typeface="+mn-ea"/>
                      </a:endParaRPr>
                    </a:p>
                  </a:txBody>
                  <a:tcPr marL="9842" marR="9842" marT="9842" anchor="ctr" anchorCtr="0"/>
                </a:tc>
              </a:tr>
            </a:tbl>
          </a:graphicData>
        </a:graphic>
      </p:graphicFrame>
      <p:pic>
        <p:nvPicPr>
          <p:cNvPr id="7" name="图片 6"/>
          <p:cNvPicPr>
            <a:picLocks noChangeAspect="1"/>
          </p:cNvPicPr>
          <p:nvPr/>
        </p:nvPicPr>
        <p:blipFill>
          <a:blip r:embed="rId2"/>
          <a:stretch>
            <a:fillRect/>
          </a:stretch>
        </p:blipFill>
        <p:spPr>
          <a:xfrm>
            <a:off x="7832725" y="0"/>
            <a:ext cx="4359275" cy="7359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FF0">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04 高三模拟冲刺卷</a:t>
            </a:r>
            <a:r>
              <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（文化综合）</a:t>
            </a:r>
            <a:r>
              <a:rPr lang="en-US" altLang="zh-CN"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&amp;</a:t>
            </a: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增值服务</a:t>
            </a:r>
            <a:endParaRPr lang="en-US" sz="1100"/>
          </a:p>
        </p:txBody>
      </p:sp>
      <p:sp>
        <p:nvSpPr>
          <p:cNvPr id="3" name="AutoShape 3"/>
          <p:cNvSpPr/>
          <p:nvPr/>
        </p:nvSpPr>
        <p:spPr>
          <a:xfrm>
            <a:off x="762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032000"/>
            <a:ext cx="406400" cy="406400"/>
          </a:xfrm>
          <a:prstGeom prst="rect">
            <a:avLst/>
          </a:prstGeom>
        </p:spPr>
      </p:pic>
      <p:sp>
        <p:nvSpPr>
          <p:cNvPr id="5" name="AutoShape 5"/>
          <p:cNvSpPr/>
          <p:nvPr/>
        </p:nvSpPr>
        <p:spPr>
          <a:xfrm>
            <a:off x="1549400" y="2032000"/>
            <a:ext cx="22606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产品阵容</a:t>
            </a:r>
            <a:endParaRPr lang="en-US" sz="1100"/>
          </a:p>
        </p:txBody>
      </p:sp>
      <p:sp>
        <p:nvSpPr>
          <p:cNvPr id="6" name="AutoShape 6"/>
          <p:cNvSpPr/>
          <p:nvPr/>
        </p:nvSpPr>
        <p:spPr>
          <a:xfrm>
            <a:off x="1016000" y="2794000"/>
            <a:ext cx="2794000" cy="2921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400" b="1" i="0" u="none" strike="noStrike">
                <a:solidFill>
                  <a:srgbClr val="4CAF50"/>
                </a:solidFill>
                <a:latin typeface="Noto Sans SC" panose="020B0200000000000000" charset="-122"/>
                <a:ea typeface="Noto Sans SC" panose="020B0200000000000000" charset="-122"/>
                <a:cs typeface="Noto Sans SC" panose="020B0200000000000000" charset="-122"/>
                <a:sym typeface="Noto Sans SC" panose="020B0200000000000000" charset="-122"/>
              </a:rPr>
              <a:t>准易模拟冲刺试卷（文化综合）</a:t>
            </a:r>
            <a:endParaRPr lang="en-US" sz="1100"/>
          </a:p>
          <a:p>
            <a:pPr indent="0" algn="l">
              <a:lnSpc>
                <a:spcPct val="133000"/>
              </a:lnSpc>
              <a:spcBef>
                <a:spcPts val="1500"/>
              </a:spcBef>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文化课：</a:t>
            </a: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15套全真模拟卷 + 10套考前“临门一脚”卷</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33000"/>
              </a:lnSpc>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专业课：</a:t>
            </a: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赠送对应专业理论/实操题 (共20套)</a:t>
            </a:r>
            <a:endPar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33000"/>
              </a:lnSpc>
              <a:spcBef>
                <a:spcPts val="2000"/>
              </a:spcBef>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超值定价：</a:t>
            </a:r>
            <a:r>
              <a:rPr lang="en-US" sz="2400" b="1" i="0" u="none" strike="noStrike">
                <a:solidFill>
                  <a:srgbClr val="EA580C"/>
                </a:solidFill>
                <a:latin typeface="Noto Sans SC" panose="020B0200000000000000" charset="-122"/>
                <a:ea typeface="Noto Sans SC" panose="020B0200000000000000" charset="-122"/>
                <a:cs typeface="Noto Sans SC" panose="020B0200000000000000" charset="-122"/>
                <a:sym typeface="Noto Sans SC" panose="020B0200000000000000" charset="-122"/>
              </a:rPr>
              <a:t>¥128.00</a:t>
            </a:r>
            <a:endParaRPr lang="en-US" sz="2400" b="1" i="0" u="none" strike="noStrike">
              <a:solidFill>
                <a:srgbClr val="EA580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4445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032000"/>
            <a:ext cx="406400" cy="406400"/>
          </a:xfrm>
          <a:prstGeom prst="rect">
            <a:avLst/>
          </a:prstGeom>
        </p:spPr>
      </p:pic>
      <p:sp>
        <p:nvSpPr>
          <p:cNvPr id="9" name="AutoShape 9"/>
          <p:cNvSpPr/>
          <p:nvPr/>
        </p:nvSpPr>
        <p:spPr>
          <a:xfrm>
            <a:off x="5232400" y="2032000"/>
            <a:ext cx="22606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覆盖专业</a:t>
            </a:r>
            <a:endParaRPr lang="en-US" sz="1100"/>
          </a:p>
        </p:txBody>
      </p:sp>
      <p:sp>
        <p:nvSpPr>
          <p:cNvPr id="10" name="AutoShape 10"/>
          <p:cNvSpPr/>
          <p:nvPr/>
        </p:nvSpPr>
        <p:spPr>
          <a:xfrm>
            <a:off x="4699000" y="2921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机械制造：车工、钳工</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电子信息：电气电子、计算机</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财经商贸：会计、电子商务</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工程建筑：建筑技术类</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旅游服务：导游、酒店服务</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医护教育：护理、学前教育</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汽车交通：汽车维修类</a:t>
            </a:r>
            <a:b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3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农林牧渔：种植技术</a:t>
            </a:r>
            <a:endParaRPr lang="en-US" sz="1100"/>
          </a:p>
        </p:txBody>
      </p:sp>
      <p:sp>
        <p:nvSpPr>
          <p:cNvPr id="11" name="AutoShape 11"/>
          <p:cNvSpPr/>
          <p:nvPr/>
        </p:nvSpPr>
        <p:spPr>
          <a:xfrm>
            <a:off x="8128000" y="1778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2032000"/>
            <a:ext cx="406400" cy="406400"/>
          </a:xfrm>
          <a:prstGeom prst="rect">
            <a:avLst/>
          </a:prstGeom>
        </p:spPr>
      </p:pic>
      <p:sp>
        <p:nvSpPr>
          <p:cNvPr id="13" name="AutoShape 13"/>
          <p:cNvSpPr/>
          <p:nvPr/>
        </p:nvSpPr>
        <p:spPr>
          <a:xfrm>
            <a:off x="8915400" y="2032000"/>
            <a:ext cx="22606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专属增值服务</a:t>
            </a:r>
            <a:endParaRPr lang="en-US" sz="1100"/>
          </a:p>
        </p:txBody>
      </p:sp>
      <p:sp>
        <p:nvSpPr>
          <p:cNvPr id="14" name="AutoShape 14"/>
          <p:cNvSpPr/>
          <p:nvPr/>
        </p:nvSpPr>
        <p:spPr>
          <a:xfrm>
            <a:off x="8382000" y="2921000"/>
            <a:ext cx="2794000" cy="1397000"/>
          </a:xfrm>
          <a:prstGeom prst="roundRect">
            <a:avLst>
              <a:gd name="adj" fmla="val 7272"/>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72500" y="3175000"/>
            <a:ext cx="355600" cy="355600"/>
          </a:xfrm>
          <a:prstGeom prst="rect">
            <a:avLst/>
          </a:prstGeom>
        </p:spPr>
      </p:pic>
      <p:sp>
        <p:nvSpPr>
          <p:cNvPr id="16" name="AutoShape 16"/>
          <p:cNvSpPr/>
          <p:nvPr/>
        </p:nvSpPr>
        <p:spPr>
          <a:xfrm>
            <a:off x="9080500" y="3111500"/>
            <a:ext cx="1905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免费题库练习</a:t>
            </a:r>
            <a:endParaRPr lang="en-US" sz="1100"/>
          </a:p>
          <a:p>
            <a:pPr indent="0" algn="l">
              <a:lnSpc>
                <a:spcPct val="100000"/>
              </a:lnSpc>
              <a:spcBef>
                <a:spcPts val="600"/>
              </a:spcBef>
            </a:pP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免费提供十大类专业课手机端模拟试卷练习，随时随地刷题。</a:t>
            </a:r>
            <a:endPar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nvSpPr>
        <p:spPr>
          <a:xfrm>
            <a:off x="8382000" y="4572000"/>
            <a:ext cx="2794000" cy="1397000"/>
          </a:xfrm>
          <a:prstGeom prst="roundRect">
            <a:avLst>
              <a:gd name="adj" fmla="val 7272"/>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572500" y="4826000"/>
            <a:ext cx="355600" cy="355600"/>
          </a:xfrm>
          <a:prstGeom prst="rect">
            <a:avLst/>
          </a:prstGeom>
        </p:spPr>
      </p:pic>
      <p:sp>
        <p:nvSpPr>
          <p:cNvPr id="19" name="AutoShape 19"/>
          <p:cNvSpPr/>
          <p:nvPr/>
        </p:nvSpPr>
        <p:spPr>
          <a:xfrm>
            <a:off x="9080500" y="4762500"/>
            <a:ext cx="1905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教学资源共享</a:t>
            </a:r>
            <a:endParaRPr lang="en-US" sz="1100"/>
          </a:p>
          <a:p>
            <a:pPr indent="0" algn="l">
              <a:lnSpc>
                <a:spcPct val="100000"/>
              </a:lnSpc>
              <a:spcBef>
                <a:spcPts val="600"/>
              </a:spcBef>
            </a:pPr>
            <a:r>
              <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免费获取文化课试卷配套的“准易云课”标准教学PPT，备课无忧。</a:t>
            </a:r>
            <a:endParaRPr lang="en-US" sz="12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20" name="图片 19"/>
          <p:cNvPicPr>
            <a:picLocks noChangeAspect="1"/>
          </p:cNvPicPr>
          <p:nvPr/>
        </p:nvPicPr>
        <p:blipFill>
          <a:blip r:embed="rId11"/>
          <a:stretch>
            <a:fillRect/>
          </a:stretch>
        </p:blipFill>
        <p:spPr>
          <a:xfrm>
            <a:off x="7832725" y="0"/>
            <a:ext cx="4359275" cy="73596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30,&quot;left&quot;:60,&quot;top&quot;:160,&quot;width&quot;:840}"/>
</p:tagLst>
</file>

<file path=ppt/tags/tag10.xml><?xml version="1.0" encoding="utf-8"?>
<p:tagLst xmlns:p="http://schemas.openxmlformats.org/presentationml/2006/main">
  <p:tag name="KSO_WM_DIAGRAM_VIRTUALLY_FRAME" val="{&quot;height&quot;:330,&quot;left&quot;:60,&quot;top&quot;:160,&quot;width&quot;:840}"/>
</p:tagLst>
</file>

<file path=ppt/tags/tag11.xml><?xml version="1.0" encoding="utf-8"?>
<p:tagLst xmlns:p="http://schemas.openxmlformats.org/presentationml/2006/main">
  <p:tag name="KSO_WM_DIAGRAM_VIRTUALLY_FRAME" val="{&quot;height&quot;:330,&quot;left&quot;:60,&quot;top&quot;:160,&quot;width&quot;:840}"/>
</p:tagLst>
</file>

<file path=ppt/tags/tag12.xml><?xml version="1.0" encoding="utf-8"?>
<p:tagLst xmlns:p="http://schemas.openxmlformats.org/presentationml/2006/main">
  <p:tag name="KSO_WM_DIAGRAM_VIRTUALLY_FRAME" val="{&quot;height&quot;:330,&quot;left&quot;:60,&quot;top&quot;:160,&quot;width&quot;:840}"/>
</p:tagLst>
</file>

<file path=ppt/tags/tag13.xml><?xml version="1.0" encoding="utf-8"?>
<p:tagLst xmlns:p="http://schemas.openxmlformats.org/presentationml/2006/main">
  <p:tag name="KSO_WM_DIAGRAM_VIRTUALLY_FRAME" val="{&quot;height&quot;:330,&quot;left&quot;:60,&quot;top&quot;:160,&quot;width&quot;:840}"/>
</p:tagLst>
</file>

<file path=ppt/tags/tag14.xml><?xml version="1.0" encoding="utf-8"?>
<p:tagLst xmlns:p="http://schemas.openxmlformats.org/presentationml/2006/main">
  <p:tag name="KSO_WM_DIAGRAM_VIRTUALLY_FRAME" val="{&quot;height&quot;:330,&quot;left&quot;:60,&quot;top&quot;:160,&quot;width&quot;:840}"/>
</p:tagLst>
</file>

<file path=ppt/tags/tag15.xml><?xml version="1.0" encoding="utf-8"?>
<p:tagLst xmlns:p="http://schemas.openxmlformats.org/presentationml/2006/main">
  <p:tag name="KSO_WM_DIAGRAM_VIRTUALLY_FRAME" val="{&quot;height&quot;:330,&quot;left&quot;:60,&quot;top&quot;:160,&quot;width&quot;:840}"/>
</p:tagLst>
</file>

<file path=ppt/tags/tag16.xml><?xml version="1.0" encoding="utf-8"?>
<p:tagLst xmlns:p="http://schemas.openxmlformats.org/presentationml/2006/main">
  <p:tag name="TABLE_ENDDRAG_ORIGIN_RECT" val="858*367"/>
  <p:tag name="TABLE_ENDDRAG_RECT" val="53*118*859*367"/>
</p:tagLst>
</file>

<file path=ppt/tags/tag17.xml><?xml version="1.0" encoding="utf-8"?>
<p:tagLst xmlns:p="http://schemas.openxmlformats.org/presentationml/2006/main">
  <p:tag name="KSO_WM_DIAGRAM_VIRTUALLY_FRAME" val="{&quot;height&quot;:340,&quot;left&quot;:60,&quot;top&quot;:140,&quot;width&quot;:840}"/>
</p:tagLst>
</file>

<file path=ppt/tags/tag18.xml><?xml version="1.0" encoding="utf-8"?>
<p:tagLst xmlns:p="http://schemas.openxmlformats.org/presentationml/2006/main">
  <p:tag name="KSO_WM_DIAGRAM_VIRTUALLY_FRAME" val="{&quot;height&quot;:340,&quot;left&quot;:60,&quot;top&quot;:140,&quot;width&quot;:840}"/>
</p:tagLst>
</file>

<file path=ppt/tags/tag19.xml><?xml version="1.0" encoding="utf-8"?>
<p:tagLst xmlns:p="http://schemas.openxmlformats.org/presentationml/2006/main">
  <p:tag name="KSO_WM_DIAGRAM_VIRTUALLY_FRAME" val="{&quot;height&quot;:340,&quot;left&quot;:60,&quot;top&quot;:140,&quot;width&quot;:840}"/>
</p:tagLst>
</file>

<file path=ppt/tags/tag2.xml><?xml version="1.0" encoding="utf-8"?>
<p:tagLst xmlns:p="http://schemas.openxmlformats.org/presentationml/2006/main">
  <p:tag name="KSO_WM_DIAGRAM_VIRTUALLY_FRAME" val="{&quot;height&quot;:330,&quot;left&quot;:60,&quot;top&quot;:160,&quot;width&quot;:840}"/>
</p:tagLst>
</file>

<file path=ppt/tags/tag20.xml><?xml version="1.0" encoding="utf-8"?>
<p:tagLst xmlns:p="http://schemas.openxmlformats.org/presentationml/2006/main">
  <p:tag name="KSO_WM_DIAGRAM_VIRTUALLY_FRAME" val="{&quot;height&quot;:340,&quot;left&quot;:60,&quot;top&quot;:140,&quot;width&quot;:840}"/>
</p:tagLst>
</file>

<file path=ppt/tags/tag21.xml><?xml version="1.0" encoding="utf-8"?>
<p:tagLst xmlns:p="http://schemas.openxmlformats.org/presentationml/2006/main">
  <p:tag name="KSO_WM_DIAGRAM_VIRTUALLY_FRAME" val="{&quot;height&quot;:340,&quot;left&quot;:60,&quot;top&quot;:140,&quot;width&quot;:840}"/>
</p:tagLst>
</file>

<file path=ppt/tags/tag22.xml><?xml version="1.0" encoding="utf-8"?>
<p:tagLst xmlns:p="http://schemas.openxmlformats.org/presentationml/2006/main">
  <p:tag name="KSO_WM_DIAGRAM_VIRTUALLY_FRAME" val="{&quot;height&quot;:340,&quot;left&quot;:60,&quot;top&quot;:140,&quot;width&quot;:840}"/>
</p:tagLst>
</file>

<file path=ppt/tags/tag23.xml><?xml version="1.0" encoding="utf-8"?>
<p:tagLst xmlns:p="http://schemas.openxmlformats.org/presentationml/2006/main">
  <p:tag name="KSO_WM_DIAGRAM_VIRTUALLY_FRAME" val="{&quot;height&quot;:340,&quot;left&quot;:60,&quot;top&quot;:140,&quot;width&quot;:840}"/>
</p:tagLst>
</file>

<file path=ppt/tags/tag24.xml><?xml version="1.0" encoding="utf-8"?>
<p:tagLst xmlns:p="http://schemas.openxmlformats.org/presentationml/2006/main">
  <p:tag name="KSO_WM_DIAGRAM_VIRTUALLY_FRAME" val="{&quot;height&quot;:340,&quot;left&quot;:60,&quot;top&quot;:140,&quot;width&quot;:840}"/>
</p:tagLst>
</file>

<file path=ppt/tags/tag25.xml><?xml version="1.0" encoding="utf-8"?>
<p:tagLst xmlns:p="http://schemas.openxmlformats.org/presentationml/2006/main">
  <p:tag name="KSO_WM_DIAGRAM_VIRTUALLY_FRAME" val="{&quot;height&quot;:340,&quot;left&quot;:60,&quot;top&quot;:140,&quot;width&quot;:840}"/>
</p:tagLst>
</file>

<file path=ppt/tags/tag26.xml><?xml version="1.0" encoding="utf-8"?>
<p:tagLst xmlns:p="http://schemas.openxmlformats.org/presentationml/2006/main">
  <p:tag name="KSO_WM_DIAGRAM_VIRTUALLY_FRAME" val="{&quot;height&quot;:340,&quot;left&quot;:60,&quot;top&quot;:140,&quot;width&quot;:840}"/>
</p:tagLst>
</file>

<file path=ppt/tags/tag27.xml><?xml version="1.0" encoding="utf-8"?>
<p:tagLst xmlns:p="http://schemas.openxmlformats.org/presentationml/2006/main">
  <p:tag name="KSO_WM_DIAGRAM_VIRTUALLY_FRAME" val="{&quot;height&quot;:340,&quot;left&quot;:60,&quot;top&quot;:140,&quot;width&quot;:840}"/>
</p:tagLst>
</file>

<file path=ppt/tags/tag28.xml><?xml version="1.0" encoding="utf-8"?>
<p:tagLst xmlns:p="http://schemas.openxmlformats.org/presentationml/2006/main">
  <p:tag name="KSO_WM_DIAGRAM_VIRTUALLY_FRAME" val="{&quot;height&quot;:340,&quot;left&quot;:60,&quot;top&quot;:140,&quot;width&quot;:840}"/>
</p:tagLst>
</file>

<file path=ppt/tags/tag29.xml><?xml version="1.0" encoding="utf-8"?>
<p:tagLst xmlns:p="http://schemas.openxmlformats.org/presentationml/2006/main">
  <p:tag name="KSO_WM_DIAGRAM_VIRTUALLY_FRAME" val="{&quot;height&quot;:340,&quot;left&quot;:60,&quot;top&quot;:140,&quot;width&quot;:840}"/>
</p:tagLst>
</file>

<file path=ppt/tags/tag3.xml><?xml version="1.0" encoding="utf-8"?>
<p:tagLst xmlns:p="http://schemas.openxmlformats.org/presentationml/2006/main">
  <p:tag name="KSO_WM_DIAGRAM_VIRTUALLY_FRAME" val="{&quot;height&quot;:330,&quot;left&quot;:60,&quot;top&quot;:160,&quot;width&quot;:840}"/>
</p:tagLst>
</file>

<file path=ppt/tags/tag30.xml><?xml version="1.0" encoding="utf-8"?>
<p:tagLst xmlns:p="http://schemas.openxmlformats.org/presentationml/2006/main">
  <p:tag name="KSO_WM_DIAGRAM_VIRTUALLY_FRAME" val="{&quot;height&quot;:340,&quot;left&quot;:60,&quot;top&quot;:140,&quot;width&quot;:840}"/>
</p:tagLst>
</file>

<file path=ppt/tags/tag31.xml><?xml version="1.0" encoding="utf-8"?>
<p:tagLst xmlns:p="http://schemas.openxmlformats.org/presentationml/2006/main">
  <p:tag name="KSO_WM_DIAGRAM_VIRTUALLY_FRAME" val="{&quot;height&quot;:340,&quot;left&quot;:60,&quot;top&quot;:140,&quot;width&quot;:840}"/>
</p:tagLst>
</file>

<file path=ppt/tags/tag32.xml><?xml version="1.0" encoding="utf-8"?>
<p:tagLst xmlns:p="http://schemas.openxmlformats.org/presentationml/2006/main">
  <p:tag name="TABLE_ENDDRAG_ORIGIN_RECT" val="829*203"/>
  <p:tag name="TABLE_ENDDRAG_RECT" val="67*242*829*203"/>
</p:tagLst>
</file>

<file path=ppt/tags/tag33.xml><?xml version="1.0" encoding="utf-8"?>
<p:tagLst xmlns:p="http://schemas.openxmlformats.org/presentationml/2006/main">
  <p:tag name="TABLE_ENDDRAG_ORIGIN_RECT" val="888*420"/>
  <p:tag name="TABLE_ENDDRAG_RECT" val="31*70*888*420"/>
</p:tagLst>
</file>

<file path=ppt/tags/tag34.xml><?xml version="1.0" encoding="utf-8"?>
<p:tagLst xmlns:p="http://schemas.openxmlformats.org/presentationml/2006/main">
  <p:tag name="KSO_WM_DIAGRAM_VIRTUALLY_FRAME" val="{&quot;height&quot;:250,&quot;left&quot;:60,&quot;top&quot;:150,&quot;width&quot;:840}"/>
</p:tagLst>
</file>

<file path=ppt/tags/tag35.xml><?xml version="1.0" encoding="utf-8"?>
<p:tagLst xmlns:p="http://schemas.openxmlformats.org/presentationml/2006/main">
  <p:tag name="KSO_WM_DIAGRAM_VIRTUALLY_FRAME" val="{&quot;height&quot;:250,&quot;left&quot;:60,&quot;top&quot;:150,&quot;width&quot;:840}"/>
</p:tagLst>
</file>

<file path=ppt/tags/tag36.xml><?xml version="1.0" encoding="utf-8"?>
<p:tagLst xmlns:p="http://schemas.openxmlformats.org/presentationml/2006/main">
  <p:tag name="KSO_WM_DIAGRAM_VIRTUALLY_FRAME" val="{&quot;height&quot;:250,&quot;left&quot;:60,&quot;top&quot;:150,&quot;width&quot;:840}"/>
</p:tagLst>
</file>

<file path=ppt/tags/tag37.xml><?xml version="1.0" encoding="utf-8"?>
<p:tagLst xmlns:p="http://schemas.openxmlformats.org/presentationml/2006/main">
  <p:tag name="KSO_WM_DIAGRAM_VIRTUALLY_FRAME" val="{&quot;height&quot;:250,&quot;left&quot;:60,&quot;top&quot;:150,&quot;width&quot;:840}"/>
</p:tagLst>
</file>

<file path=ppt/tags/tag38.xml><?xml version="1.0" encoding="utf-8"?>
<p:tagLst xmlns:p="http://schemas.openxmlformats.org/presentationml/2006/main">
  <p:tag name="KSO_WM_DIAGRAM_VIRTUALLY_FRAME" val="{&quot;height&quot;:250,&quot;left&quot;:60,&quot;top&quot;:150,&quot;width&quot;:840}"/>
</p:tagLst>
</file>

<file path=ppt/tags/tag39.xml><?xml version="1.0" encoding="utf-8"?>
<p:tagLst xmlns:p="http://schemas.openxmlformats.org/presentationml/2006/main">
  <p:tag name="KSO_WM_DIAGRAM_VIRTUALLY_FRAME" val="{&quot;height&quot;:250,&quot;left&quot;:60,&quot;top&quot;:150,&quot;width&quot;:840}"/>
</p:tagLst>
</file>

<file path=ppt/tags/tag4.xml><?xml version="1.0" encoding="utf-8"?>
<p:tagLst xmlns:p="http://schemas.openxmlformats.org/presentationml/2006/main">
  <p:tag name="KSO_WM_DIAGRAM_VIRTUALLY_FRAME" val="{&quot;height&quot;:330,&quot;left&quot;:60,&quot;top&quot;:160,&quot;width&quot;:840}"/>
</p:tagLst>
</file>

<file path=ppt/tags/tag40.xml><?xml version="1.0" encoding="utf-8"?>
<p:tagLst xmlns:p="http://schemas.openxmlformats.org/presentationml/2006/main">
  <p:tag name="KSO_WM_DIAGRAM_VIRTUALLY_FRAME" val="{&quot;height&quot;:250,&quot;left&quot;:60,&quot;top&quot;:150,&quot;width&quot;:840}"/>
</p:tagLst>
</file>

<file path=ppt/tags/tag41.xml><?xml version="1.0" encoding="utf-8"?>
<p:tagLst xmlns:p="http://schemas.openxmlformats.org/presentationml/2006/main">
  <p:tag name="KSO_WM_DIAGRAM_VIRTUALLY_FRAME" val="{&quot;height&quot;:250,&quot;left&quot;:60,&quot;top&quot;:150,&quot;width&quot;:840}"/>
</p:tagLst>
</file>

<file path=ppt/tags/tag42.xml><?xml version="1.0" encoding="utf-8"?>
<p:tagLst xmlns:p="http://schemas.openxmlformats.org/presentationml/2006/main">
  <p:tag name="KSO_WM_DIAGRAM_VIRTUALLY_FRAME" val="{&quot;height&quot;:250,&quot;left&quot;:60,&quot;top&quot;:150,&quot;width&quot;:840}"/>
</p:tagLst>
</file>

<file path=ppt/tags/tag43.xml><?xml version="1.0" encoding="utf-8"?>
<p:tagLst xmlns:p="http://schemas.openxmlformats.org/presentationml/2006/main">
  <p:tag name="KSO_WM_DIAGRAM_VIRTUALLY_FRAME" val="{&quot;height&quot;:250,&quot;left&quot;:60,&quot;top&quot;:150,&quot;width&quot;:840}"/>
</p:tagLst>
</file>

<file path=ppt/tags/tag44.xml><?xml version="1.0" encoding="utf-8"?>
<p:tagLst xmlns:p="http://schemas.openxmlformats.org/presentationml/2006/main">
  <p:tag name="KSO_WM_DIAGRAM_VIRTUALLY_FRAME" val="{&quot;height&quot;:340,&quot;left&quot;:60,&quot;top&quot;:140,&quot;width&quot;:840}"/>
</p:tagLst>
</file>

<file path=ppt/tags/tag45.xml><?xml version="1.0" encoding="utf-8"?>
<p:tagLst xmlns:p="http://schemas.openxmlformats.org/presentationml/2006/main">
  <p:tag name="KSO_WM_DIAGRAM_VIRTUALLY_FRAME" val="{&quot;height&quot;:340,&quot;left&quot;:60,&quot;top&quot;:140,&quot;width&quot;:840}"/>
</p:tagLst>
</file>

<file path=ppt/tags/tag46.xml><?xml version="1.0" encoding="utf-8"?>
<p:tagLst xmlns:p="http://schemas.openxmlformats.org/presentationml/2006/main">
  <p:tag name="KSO_WM_DIAGRAM_VIRTUALLY_FRAME" val="{&quot;height&quot;:340,&quot;left&quot;:60,&quot;top&quot;:140,&quot;width&quot;:840}"/>
</p:tagLst>
</file>

<file path=ppt/tags/tag47.xml><?xml version="1.0" encoding="utf-8"?>
<p:tagLst xmlns:p="http://schemas.openxmlformats.org/presentationml/2006/main">
  <p:tag name="KSO_WM_DIAGRAM_VIRTUALLY_FRAME" val="{&quot;height&quot;:340,&quot;left&quot;:60,&quot;top&quot;:140,&quot;width&quot;:840}"/>
</p:tagLst>
</file>

<file path=ppt/tags/tag48.xml><?xml version="1.0" encoding="utf-8"?>
<p:tagLst xmlns:p="http://schemas.openxmlformats.org/presentationml/2006/main">
  <p:tag name="KSO_WM_DIAGRAM_VIRTUALLY_FRAME" val="{&quot;height&quot;:340,&quot;left&quot;:60,&quot;top&quot;:140,&quot;width&quot;:840}"/>
</p:tagLst>
</file>

<file path=ppt/tags/tag49.xml><?xml version="1.0" encoding="utf-8"?>
<p:tagLst xmlns:p="http://schemas.openxmlformats.org/presentationml/2006/main">
  <p:tag name="KSO_WM_DIAGRAM_VIRTUALLY_FRAME" val="{&quot;height&quot;:340,&quot;left&quot;:60,&quot;top&quot;:140,&quot;width&quot;:840}"/>
</p:tagLst>
</file>

<file path=ppt/tags/tag5.xml><?xml version="1.0" encoding="utf-8"?>
<p:tagLst xmlns:p="http://schemas.openxmlformats.org/presentationml/2006/main">
  <p:tag name="KSO_WM_DIAGRAM_VIRTUALLY_FRAME" val="{&quot;height&quot;:330,&quot;left&quot;:60,&quot;top&quot;:160,&quot;width&quot;:840}"/>
</p:tagLst>
</file>

<file path=ppt/tags/tag50.xml><?xml version="1.0" encoding="utf-8"?>
<p:tagLst xmlns:p="http://schemas.openxmlformats.org/presentationml/2006/main">
  <p:tag name="KSO_WM_DIAGRAM_VIRTUALLY_FRAME" val="{&quot;height&quot;:340,&quot;left&quot;:60,&quot;top&quot;:140,&quot;width&quot;:840}"/>
</p:tagLst>
</file>

<file path=ppt/tags/tag51.xml><?xml version="1.0" encoding="utf-8"?>
<p:tagLst xmlns:p="http://schemas.openxmlformats.org/presentationml/2006/main">
  <p:tag name="KSO_WM_DIAGRAM_VIRTUALLY_FRAME" val="{&quot;height&quot;:340,&quot;left&quot;:60,&quot;top&quot;:140,&quot;width&quot;:840}"/>
</p:tagLst>
</file>

<file path=ppt/tags/tag52.xml><?xml version="1.0" encoding="utf-8"?>
<p:tagLst xmlns:p="http://schemas.openxmlformats.org/presentationml/2006/main">
  <p:tag name="KSO_WM_DIAGRAM_VIRTUALLY_FRAME" val="{&quot;height&quot;:340,&quot;left&quot;:60,&quot;top&quot;:140,&quot;width&quot;:840}"/>
</p:tagLst>
</file>

<file path=ppt/tags/tag53.xml><?xml version="1.0" encoding="utf-8"?>
<p:tagLst xmlns:p="http://schemas.openxmlformats.org/presentationml/2006/main">
  <p:tag name="KSO_WM_DIAGRAM_VIRTUALLY_FRAME" val="{&quot;height&quot;:340,&quot;left&quot;:60,&quot;top&quot;:140,&quot;width&quot;:840}"/>
</p:tagLst>
</file>

<file path=ppt/tags/tag54.xml><?xml version="1.0" encoding="utf-8"?>
<p:tagLst xmlns:p="http://schemas.openxmlformats.org/presentationml/2006/main">
  <p:tag name="KSO_WM_DIAGRAM_VIRTUALLY_FRAME" val="{&quot;height&quot;:340,&quot;left&quot;:60,&quot;top&quot;:140,&quot;width&quot;:840}"/>
</p:tagLst>
</file>

<file path=ppt/tags/tag55.xml><?xml version="1.0" encoding="utf-8"?>
<p:tagLst xmlns:p="http://schemas.openxmlformats.org/presentationml/2006/main">
  <p:tag name="KSO_WM_DIAGRAM_VIRTUALLY_FRAME" val="{&quot;height&quot;:340,&quot;left&quot;:60,&quot;top&quot;:140,&quot;width&quot;:840}"/>
</p:tagLst>
</file>

<file path=ppt/tags/tag56.xml><?xml version="1.0" encoding="utf-8"?>
<p:tagLst xmlns:p="http://schemas.openxmlformats.org/presentationml/2006/main">
  <p:tag name="KSO_WM_DIAGRAM_VIRTUALLY_FRAME" val="{&quot;height&quot;:340,&quot;left&quot;:60,&quot;top&quot;:140,&quot;width&quot;:840}"/>
</p:tagLst>
</file>

<file path=ppt/tags/tag57.xml><?xml version="1.0" encoding="utf-8"?>
<p:tagLst xmlns:p="http://schemas.openxmlformats.org/presentationml/2006/main">
  <p:tag name="KSO_WM_DIAGRAM_VIRTUALLY_FRAME" val="{&quot;height&quot;:340,&quot;left&quot;:60,&quot;top&quot;:140,&quot;width&quot;:840}"/>
</p:tagLst>
</file>

<file path=ppt/tags/tag58.xml><?xml version="1.0" encoding="utf-8"?>
<p:tagLst xmlns:p="http://schemas.openxmlformats.org/presentationml/2006/main">
  <p:tag name="KSO_WM_DIAGRAM_VIRTUALLY_FRAME" val="{&quot;height&quot;:340,&quot;left&quot;:60,&quot;top&quot;:140,&quot;width&quot;:840}"/>
</p:tagLst>
</file>

<file path=ppt/tags/tag59.xml><?xml version="1.0" encoding="utf-8"?>
<p:tagLst xmlns:p="http://schemas.openxmlformats.org/presentationml/2006/main">
  <p:tag name="commondata" val="eyJoZGlkIjoiYjgxYWQxZThkYTQ3NGFhZDA5Y2YwYmZkYzgyOTczMTAifQ=="/>
</p:tagLst>
</file>

<file path=ppt/tags/tag6.xml><?xml version="1.0" encoding="utf-8"?>
<p:tagLst xmlns:p="http://schemas.openxmlformats.org/presentationml/2006/main">
  <p:tag name="KSO_WM_DIAGRAM_VIRTUALLY_FRAME" val="{&quot;height&quot;:330,&quot;left&quot;:60,&quot;top&quot;:160,&quot;width&quot;:840}"/>
</p:tagLst>
</file>

<file path=ppt/tags/tag7.xml><?xml version="1.0" encoding="utf-8"?>
<p:tagLst xmlns:p="http://schemas.openxmlformats.org/presentationml/2006/main">
  <p:tag name="KSO_WM_DIAGRAM_VIRTUALLY_FRAME" val="{&quot;height&quot;:330,&quot;left&quot;:60,&quot;top&quot;:160,&quot;width&quot;:840}"/>
</p:tagLst>
</file>

<file path=ppt/tags/tag8.xml><?xml version="1.0" encoding="utf-8"?>
<p:tagLst xmlns:p="http://schemas.openxmlformats.org/presentationml/2006/main">
  <p:tag name="KSO_WM_DIAGRAM_VIRTUALLY_FRAME" val="{&quot;height&quot;:330,&quot;left&quot;:60,&quot;top&quot;:160,&quot;width&quot;:840}"/>
</p:tagLst>
</file>

<file path=ppt/tags/tag9.xml><?xml version="1.0" encoding="utf-8"?>
<p:tagLst xmlns:p="http://schemas.openxmlformats.org/presentationml/2006/main">
  <p:tag name="KSO_WM_DIAGRAM_VIRTUALLY_FRAME" val="{&quot;height&quot;:330,&quot;left&quot;:60,&quot;top&quot;:160,&quot;width&quot;:84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3768</Words>
  <Application>WPS 演示</Application>
  <PresentationFormat/>
  <Paragraphs>389</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17</vt:i4>
      </vt:variant>
    </vt:vector>
  </HeadingPairs>
  <TitlesOfParts>
    <vt:vector size="31" baseType="lpstr">
      <vt:lpstr>Arial</vt:lpstr>
      <vt:lpstr>宋体</vt:lpstr>
      <vt:lpstr>Wingdings</vt:lpstr>
      <vt:lpstr>Arial</vt:lpstr>
      <vt:lpstr>Noto Sans SC</vt:lpstr>
      <vt:lpstr>黑体</vt:lpstr>
      <vt:lpstr>微软雅黑</vt:lpstr>
      <vt:lpstr>Arial Unicode MS</vt:lpstr>
      <vt:lpstr>Office 主题​​</vt:lpstr>
      <vt:lpstr>默认主题</vt:lpstr>
      <vt:lpstr>2_默认主题</vt:lpstr>
      <vt:lpstr>3_默认主题</vt:lpstr>
      <vt:lpstr>1_默认主题</vt:lpstr>
      <vt:lpstr>4_默认主题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湖北技能高考-陈欢</cp:lastModifiedBy>
  <cp:revision>25</cp:revision>
  <dcterms:created xsi:type="dcterms:W3CDTF">2026-05-09T16:23:00Z</dcterms:created>
  <dcterms:modified xsi:type="dcterms:W3CDTF">2026-05-11T06:43:17Z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CD54321F46C24585ADE264AEB22487F6_13</vt:lpwstr>
  </property>
  <property fmtid="{D5CDD505-2E9C-101B-9397-08002B2CF9AE}" pid="3" name="KSOProductBuildVer">
    <vt:lpwstr>2052-12.1.0.17133</vt:lpwstr>
  </property>
</Properties>
</file>